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84" r:id="rId3"/>
    <p:sldId id="297" r:id="rId4"/>
    <p:sldId id="298" r:id="rId5"/>
    <p:sldId id="299" r:id="rId6"/>
    <p:sldId id="300" r:id="rId7"/>
    <p:sldId id="349" r:id="rId8"/>
    <p:sldId id="312" r:id="rId9"/>
    <p:sldId id="357" r:id="rId10"/>
    <p:sldId id="313" r:id="rId11"/>
    <p:sldId id="358" r:id="rId12"/>
    <p:sldId id="355" r:id="rId13"/>
    <p:sldId id="315" r:id="rId14"/>
    <p:sldId id="316" r:id="rId15"/>
    <p:sldId id="359" r:id="rId16"/>
    <p:sldId id="317" r:id="rId17"/>
    <p:sldId id="353" r:id="rId18"/>
    <p:sldId id="318" r:id="rId19"/>
    <p:sldId id="354" r:id="rId20"/>
    <p:sldId id="361" r:id="rId21"/>
  </p:sldIdLst>
  <p:sldSz cx="9906000" cy="6858000" type="A4"/>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solidFill>
        </a:fill>
      </a:tcStyle>
    </a:band2H>
    <a:firstCo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53" autoAdjust="0"/>
    <p:restoredTop sz="94291" autoAdjust="0"/>
  </p:normalViewPr>
  <p:slideViewPr>
    <p:cSldViewPr snapToGrid="0">
      <p:cViewPr varScale="1">
        <p:scale>
          <a:sx n="83" d="100"/>
          <a:sy n="83" d="100"/>
        </p:scale>
        <p:origin x="950" y="67"/>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016647783"/>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NG" dirty="0"/>
          </a:p>
        </p:txBody>
      </p:sp>
    </p:spTree>
    <p:extLst>
      <p:ext uri="{BB962C8B-B14F-4D97-AF65-F5344CB8AC3E}">
        <p14:creationId xmlns:p14="http://schemas.microsoft.com/office/powerpoint/2010/main" val="1015778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NG" dirty="0"/>
          </a:p>
        </p:txBody>
      </p:sp>
    </p:spTree>
    <p:extLst>
      <p:ext uri="{BB962C8B-B14F-4D97-AF65-F5344CB8AC3E}">
        <p14:creationId xmlns:p14="http://schemas.microsoft.com/office/powerpoint/2010/main" val="3688187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NG" dirty="0"/>
          </a:p>
        </p:txBody>
      </p:sp>
    </p:spTree>
    <p:extLst>
      <p:ext uri="{BB962C8B-B14F-4D97-AF65-F5344CB8AC3E}">
        <p14:creationId xmlns:p14="http://schemas.microsoft.com/office/powerpoint/2010/main" val="298652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NG" dirty="0"/>
          </a:p>
        </p:txBody>
      </p:sp>
    </p:spTree>
    <p:extLst>
      <p:ext uri="{BB962C8B-B14F-4D97-AF65-F5344CB8AC3E}">
        <p14:creationId xmlns:p14="http://schemas.microsoft.com/office/powerpoint/2010/main" val="3217233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NG" dirty="0"/>
          </a:p>
        </p:txBody>
      </p:sp>
    </p:spTree>
    <p:extLst>
      <p:ext uri="{BB962C8B-B14F-4D97-AF65-F5344CB8AC3E}">
        <p14:creationId xmlns:p14="http://schemas.microsoft.com/office/powerpoint/2010/main" val="3217233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NG" dirty="0"/>
          </a:p>
        </p:txBody>
      </p:sp>
    </p:spTree>
    <p:extLst>
      <p:ext uri="{BB962C8B-B14F-4D97-AF65-F5344CB8AC3E}">
        <p14:creationId xmlns:p14="http://schemas.microsoft.com/office/powerpoint/2010/main" val="3724187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NG" dirty="0"/>
          </a:p>
        </p:txBody>
      </p:sp>
    </p:spTree>
    <p:extLst>
      <p:ext uri="{BB962C8B-B14F-4D97-AF65-F5344CB8AC3E}">
        <p14:creationId xmlns:p14="http://schemas.microsoft.com/office/powerpoint/2010/main" val="3217233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NG" dirty="0"/>
          </a:p>
        </p:txBody>
      </p:sp>
    </p:spTree>
    <p:extLst>
      <p:ext uri="{BB962C8B-B14F-4D97-AF65-F5344CB8AC3E}">
        <p14:creationId xmlns:p14="http://schemas.microsoft.com/office/powerpoint/2010/main" val="11261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NG" dirty="0"/>
          </a:p>
        </p:txBody>
      </p:sp>
    </p:spTree>
    <p:extLst>
      <p:ext uri="{BB962C8B-B14F-4D97-AF65-F5344CB8AC3E}">
        <p14:creationId xmlns:p14="http://schemas.microsoft.com/office/powerpoint/2010/main" val="3217233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NG" dirty="0"/>
          </a:p>
        </p:txBody>
      </p:sp>
    </p:spTree>
    <p:extLst>
      <p:ext uri="{BB962C8B-B14F-4D97-AF65-F5344CB8AC3E}">
        <p14:creationId xmlns:p14="http://schemas.microsoft.com/office/powerpoint/2010/main" val="3012577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NG" dirty="0"/>
          </a:p>
        </p:txBody>
      </p:sp>
    </p:spTree>
    <p:extLst>
      <p:ext uri="{BB962C8B-B14F-4D97-AF65-F5344CB8AC3E}">
        <p14:creationId xmlns:p14="http://schemas.microsoft.com/office/powerpoint/2010/main" val="1993151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NG" dirty="0"/>
          </a:p>
        </p:txBody>
      </p:sp>
    </p:spTree>
    <p:extLst>
      <p:ext uri="{BB962C8B-B14F-4D97-AF65-F5344CB8AC3E}">
        <p14:creationId xmlns:p14="http://schemas.microsoft.com/office/powerpoint/2010/main" val="3217233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NG" dirty="0"/>
          </a:p>
        </p:txBody>
      </p:sp>
    </p:spTree>
    <p:extLst>
      <p:ext uri="{BB962C8B-B14F-4D97-AF65-F5344CB8AC3E}">
        <p14:creationId xmlns:p14="http://schemas.microsoft.com/office/powerpoint/2010/main" val="3217233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NG" dirty="0"/>
          </a:p>
        </p:txBody>
      </p:sp>
    </p:spTree>
    <p:extLst>
      <p:ext uri="{BB962C8B-B14F-4D97-AF65-F5344CB8AC3E}">
        <p14:creationId xmlns:p14="http://schemas.microsoft.com/office/powerpoint/2010/main" val="3217233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NG" dirty="0"/>
          </a:p>
        </p:txBody>
      </p:sp>
    </p:spTree>
    <p:extLst>
      <p:ext uri="{BB962C8B-B14F-4D97-AF65-F5344CB8AC3E}">
        <p14:creationId xmlns:p14="http://schemas.microsoft.com/office/powerpoint/2010/main" val="3217233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NG" dirty="0"/>
          </a:p>
        </p:txBody>
      </p:sp>
    </p:spTree>
    <p:extLst>
      <p:ext uri="{BB962C8B-B14F-4D97-AF65-F5344CB8AC3E}">
        <p14:creationId xmlns:p14="http://schemas.microsoft.com/office/powerpoint/2010/main" val="3217233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NG" dirty="0"/>
          </a:p>
        </p:txBody>
      </p:sp>
    </p:spTree>
    <p:extLst>
      <p:ext uri="{BB962C8B-B14F-4D97-AF65-F5344CB8AC3E}">
        <p14:creationId xmlns:p14="http://schemas.microsoft.com/office/powerpoint/2010/main" val="3217233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NG" dirty="0"/>
          </a:p>
        </p:txBody>
      </p:sp>
    </p:spTree>
    <p:extLst>
      <p:ext uri="{BB962C8B-B14F-4D97-AF65-F5344CB8AC3E}">
        <p14:creationId xmlns:p14="http://schemas.microsoft.com/office/powerpoint/2010/main" val="2649373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NG" dirty="0"/>
          </a:p>
        </p:txBody>
      </p:sp>
    </p:spTree>
    <p:extLst>
      <p:ext uri="{BB962C8B-B14F-4D97-AF65-F5344CB8AC3E}">
        <p14:creationId xmlns:p14="http://schemas.microsoft.com/office/powerpoint/2010/main" val="3217233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a:spLocks noGrp="1"/>
          </p:cNvSpPr>
          <p:nvPr>
            <p:ph type="title"/>
          </p:nvPr>
        </p:nvSpPr>
        <p:spPr>
          <a:xfrm>
            <a:off x="742950" y="1122362"/>
            <a:ext cx="8420100" cy="2387601"/>
          </a:xfrm>
          <a:prstGeom prst="rect">
            <a:avLst/>
          </a:prstGeom>
        </p:spPr>
        <p:txBody>
          <a:bodyPr anchor="b"/>
          <a:lstStyle>
            <a:lvl1pPr algn="ctr">
              <a:defRPr sz="6000"/>
            </a:lvl1pPr>
          </a:lstStyle>
          <a:p>
            <a:r>
              <a:t>Title Text</a:t>
            </a:r>
          </a:p>
        </p:txBody>
      </p:sp>
      <p:sp>
        <p:nvSpPr>
          <p:cNvPr id="12" name="Body Level One…"/>
          <p:cNvSpPr>
            <a:spLocks noGrp="1"/>
          </p:cNvSpPr>
          <p:nvPr>
            <p:ph type="body" sz="quarter" idx="1"/>
          </p:nvPr>
        </p:nvSpPr>
        <p:spPr>
          <a:xfrm>
            <a:off x="1238250" y="3602037"/>
            <a:ext cx="74295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xfrm>
            <a:off x="9552646" y="6404294"/>
            <a:ext cx="263982" cy="269241"/>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a:spLocks noGrp="1"/>
          </p:cNvSpPr>
          <p:nvPr>
            <p:ph type="title"/>
          </p:nvPr>
        </p:nvSpPr>
        <p:spPr>
          <a:prstGeom prst="rect">
            <a:avLst/>
          </a:prstGeom>
        </p:spPr>
        <p:txBody>
          <a:bodyPr/>
          <a:lstStyle/>
          <a:p>
            <a:r>
              <a:t>Title Text</a:t>
            </a:r>
          </a:p>
        </p:txBody>
      </p:sp>
      <p:sp>
        <p:nvSpPr>
          <p:cNvPr id="93"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a:spLocks noGrp="1"/>
          </p:cNvSpPr>
          <p:nvPr>
            <p:ph type="title"/>
          </p:nvPr>
        </p:nvSpPr>
        <p:spPr>
          <a:xfrm>
            <a:off x="7088982" y="365125"/>
            <a:ext cx="2135982" cy="5811838"/>
          </a:xfrm>
          <a:prstGeom prst="rect">
            <a:avLst/>
          </a:prstGeom>
        </p:spPr>
        <p:txBody>
          <a:bodyPr/>
          <a:lstStyle/>
          <a:p>
            <a:r>
              <a:t>Title Text</a:t>
            </a:r>
          </a:p>
        </p:txBody>
      </p:sp>
      <p:sp>
        <p:nvSpPr>
          <p:cNvPr id="102" name="Body Level One…"/>
          <p:cNvSpPr>
            <a:spLocks noGrp="1"/>
          </p:cNvSpPr>
          <p:nvPr>
            <p:ph type="body" idx="1"/>
          </p:nvPr>
        </p:nvSpPr>
        <p:spPr>
          <a:xfrm>
            <a:off x="681037" y="365125"/>
            <a:ext cx="6284121"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a:spLocks noGrp="1"/>
          </p:cNvSpPr>
          <p:nvPr>
            <p:ph type="title"/>
          </p:nvPr>
        </p:nvSpPr>
        <p:spPr>
          <a:xfrm>
            <a:off x="675878" y="1709740"/>
            <a:ext cx="8543926" cy="2852737"/>
          </a:xfrm>
          <a:prstGeom prst="rect">
            <a:avLst/>
          </a:prstGeom>
        </p:spPr>
        <p:txBody>
          <a:bodyPr anchor="b"/>
          <a:lstStyle>
            <a:lvl1pPr>
              <a:defRPr sz="6000"/>
            </a:lvl1pPr>
          </a:lstStyle>
          <a:p>
            <a:r>
              <a:t>Title Text</a:t>
            </a:r>
          </a:p>
        </p:txBody>
      </p:sp>
      <p:sp>
        <p:nvSpPr>
          <p:cNvPr id="30" name="Body Level One…"/>
          <p:cNvSpPr>
            <a:spLocks noGrp="1"/>
          </p:cNvSpPr>
          <p:nvPr>
            <p:ph type="body" sz="quarter" idx="1"/>
          </p:nvPr>
        </p:nvSpPr>
        <p:spPr>
          <a:xfrm>
            <a:off x="675878" y="4589464"/>
            <a:ext cx="8543926" cy="1500188"/>
          </a:xfrm>
          <a:prstGeom prst="rect">
            <a:avLst/>
          </a:prstGeom>
        </p:spPr>
        <p:txBody>
          <a:bodyPr/>
          <a:lstStyle>
            <a:lvl1pPr marL="0" indent="0">
              <a:buSzTx/>
              <a:buFontTx/>
              <a:buNone/>
              <a:defRPr sz="2400"/>
            </a:lvl1pPr>
            <a:lvl2pPr marL="0" indent="457200">
              <a:buSzTx/>
              <a:buFontTx/>
              <a:buNone/>
              <a:defRPr sz="2400"/>
            </a:lvl2pPr>
            <a:lvl3pPr marL="0" indent="914400">
              <a:buSzTx/>
              <a:buFontTx/>
              <a:buNone/>
              <a:defRPr sz="2400"/>
            </a:lvl3pPr>
            <a:lvl4pPr marL="0" indent="1371600">
              <a:buSzTx/>
              <a:buFontTx/>
              <a:buNone/>
              <a:defRPr sz="2400"/>
            </a:lvl4pPr>
            <a:lvl5pPr marL="0" indent="1828800">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a:spLocks noGrp="1"/>
          </p:cNvSpPr>
          <p:nvPr>
            <p:ph type="title"/>
          </p:nvPr>
        </p:nvSpPr>
        <p:spPr>
          <a:prstGeom prst="rect">
            <a:avLst/>
          </a:prstGeom>
        </p:spPr>
        <p:txBody>
          <a:bodyPr/>
          <a:lstStyle/>
          <a:p>
            <a:r>
              <a:t>Title Text</a:t>
            </a:r>
          </a:p>
        </p:txBody>
      </p:sp>
      <p:sp>
        <p:nvSpPr>
          <p:cNvPr id="39" name="Body Level One…"/>
          <p:cNvSpPr>
            <a:spLocks noGrp="1"/>
          </p:cNvSpPr>
          <p:nvPr>
            <p:ph type="body" sz="half" idx="1"/>
          </p:nvPr>
        </p:nvSpPr>
        <p:spPr>
          <a:xfrm>
            <a:off x="681037" y="1825625"/>
            <a:ext cx="4210051"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a:spLocks noGrp="1"/>
          </p:cNvSpPr>
          <p:nvPr>
            <p:ph type="title"/>
          </p:nvPr>
        </p:nvSpPr>
        <p:spPr>
          <a:xfrm>
            <a:off x="682328" y="365127"/>
            <a:ext cx="8543926" cy="1325563"/>
          </a:xfrm>
          <a:prstGeom prst="rect">
            <a:avLst/>
          </a:prstGeom>
        </p:spPr>
        <p:txBody>
          <a:bodyPr/>
          <a:lstStyle/>
          <a:p>
            <a:r>
              <a:t>Title Text</a:t>
            </a:r>
          </a:p>
        </p:txBody>
      </p:sp>
      <p:sp>
        <p:nvSpPr>
          <p:cNvPr id="48" name="Body Level One…"/>
          <p:cNvSpPr>
            <a:spLocks noGrp="1"/>
          </p:cNvSpPr>
          <p:nvPr>
            <p:ph type="body" sz="quarter" idx="1"/>
          </p:nvPr>
        </p:nvSpPr>
        <p:spPr>
          <a:xfrm>
            <a:off x="682328" y="1681163"/>
            <a:ext cx="4190703"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5014912" y="1681163"/>
            <a:ext cx="4211341" cy="823913"/>
          </a:xfrm>
          <a:prstGeom prst="rect">
            <a:avLst/>
          </a:prstGeom>
        </p:spPr>
        <p:txBody>
          <a:bodyPr anchor="b"/>
          <a:lstStyle/>
          <a:p>
            <a:pPr marL="0" indent="0">
              <a:buSzTx/>
              <a:buFontTx/>
              <a:buNone/>
              <a:defRPr sz="2400" b="1"/>
            </a:pPr>
            <a:endParaRPr/>
          </a:p>
        </p:txBody>
      </p:sp>
      <p:sp>
        <p:nvSpPr>
          <p:cNvPr id="50"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a:spLocks noGrp="1"/>
          </p:cNvSpPr>
          <p:nvPr>
            <p:ph type="title"/>
          </p:nvPr>
        </p:nvSpPr>
        <p:spPr>
          <a:prstGeom prst="rect">
            <a:avLst/>
          </a:prstGeom>
        </p:spPr>
        <p:txBody>
          <a:bodyPr/>
          <a:lstStyle/>
          <a:p>
            <a:r>
              <a:t>Title Text</a:t>
            </a:r>
          </a:p>
        </p:txBody>
      </p:sp>
      <p:sp>
        <p:nvSpPr>
          <p:cNvPr id="58"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a:spLocks noGrp="1"/>
          </p:cNvSpPr>
          <p:nvPr>
            <p:ph type="title"/>
          </p:nvPr>
        </p:nvSpPr>
        <p:spPr>
          <a:xfrm>
            <a:off x="682328" y="457200"/>
            <a:ext cx="3194943" cy="1600200"/>
          </a:xfrm>
          <a:prstGeom prst="rect">
            <a:avLst/>
          </a:prstGeom>
        </p:spPr>
        <p:txBody>
          <a:bodyPr anchor="b"/>
          <a:lstStyle>
            <a:lvl1pPr>
              <a:defRPr sz="3200"/>
            </a:lvl1pPr>
          </a:lstStyle>
          <a:p>
            <a:r>
              <a:t>Title Text</a:t>
            </a:r>
          </a:p>
        </p:txBody>
      </p:sp>
      <p:sp>
        <p:nvSpPr>
          <p:cNvPr id="73" name="Body Level One…"/>
          <p:cNvSpPr>
            <a:spLocks noGrp="1"/>
          </p:cNvSpPr>
          <p:nvPr>
            <p:ph type="body" sz="half" idx="1"/>
          </p:nvPr>
        </p:nvSpPr>
        <p:spPr>
          <a:xfrm>
            <a:off x="4211339" y="987427"/>
            <a:ext cx="5014914" cy="4873626"/>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682328" y="2057400"/>
            <a:ext cx="3194943" cy="3811588"/>
          </a:xfrm>
          <a:prstGeom prst="rect">
            <a:avLst/>
          </a:prstGeom>
        </p:spPr>
        <p:txBody>
          <a:bodyPr/>
          <a:lstStyle/>
          <a:p>
            <a:pPr marL="0" indent="0">
              <a:buSzTx/>
              <a:buFontTx/>
              <a:buNone/>
              <a:defRPr sz="1600"/>
            </a:pPr>
            <a:endParaRPr/>
          </a:p>
        </p:txBody>
      </p:sp>
      <p:sp>
        <p:nvSpPr>
          <p:cNvPr id="75"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a:spLocks noGrp="1"/>
          </p:cNvSpPr>
          <p:nvPr>
            <p:ph type="title"/>
          </p:nvPr>
        </p:nvSpPr>
        <p:spPr>
          <a:xfrm>
            <a:off x="682328" y="457200"/>
            <a:ext cx="3194943"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4211339" y="987427"/>
            <a:ext cx="5014914" cy="4873626"/>
          </a:xfrm>
          <a:prstGeom prst="rect">
            <a:avLst/>
          </a:prstGeom>
        </p:spPr>
        <p:txBody>
          <a:bodyPr lIns="91439" rIns="91439">
            <a:noAutofit/>
          </a:bodyPr>
          <a:lstStyle/>
          <a:p>
            <a:endParaRPr/>
          </a:p>
        </p:txBody>
      </p:sp>
      <p:sp>
        <p:nvSpPr>
          <p:cNvPr id="84" name="Body Level One…"/>
          <p:cNvSpPr>
            <a:spLocks noGrp="1"/>
          </p:cNvSpPr>
          <p:nvPr>
            <p:ph type="body" sz="quarter" idx="1"/>
          </p:nvPr>
        </p:nvSpPr>
        <p:spPr>
          <a:xfrm>
            <a:off x="682328" y="2057400"/>
            <a:ext cx="3194943"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681037" y="365127"/>
            <a:ext cx="8543926" cy="1325563"/>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3" name="Body Level One…"/>
          <p:cNvSpPr>
            <a:spLocks noGrp="1"/>
          </p:cNvSpPr>
          <p:nvPr>
            <p:ph type="body" idx="1"/>
          </p:nvPr>
        </p:nvSpPr>
        <p:spPr>
          <a:xfrm>
            <a:off x="681037" y="1825625"/>
            <a:ext cx="8543926" cy="4351338"/>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8960981" y="6404294"/>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 name="Group 5"/>
          <p:cNvGrpSpPr/>
          <p:nvPr/>
        </p:nvGrpSpPr>
        <p:grpSpPr>
          <a:xfrm>
            <a:off x="9240" y="0"/>
            <a:ext cx="9896760" cy="6871423"/>
            <a:chOff x="-74429" y="5758"/>
            <a:chExt cx="9896758" cy="6871421"/>
          </a:xfrm>
        </p:grpSpPr>
        <p:grpSp>
          <p:nvGrpSpPr>
            <p:cNvPr id="114" name="TextBox 8"/>
            <p:cNvGrpSpPr/>
            <p:nvPr/>
          </p:nvGrpSpPr>
          <p:grpSpPr>
            <a:xfrm>
              <a:off x="-74429" y="5758"/>
              <a:ext cx="9896758" cy="6871421"/>
              <a:chOff x="-1163805" y="5759"/>
              <a:chExt cx="9896756" cy="6871419"/>
            </a:xfrm>
          </p:grpSpPr>
          <p:sp>
            <p:nvSpPr>
              <p:cNvPr id="112" name="Rectangle"/>
              <p:cNvSpPr/>
              <p:nvPr/>
            </p:nvSpPr>
            <p:spPr>
              <a:xfrm>
                <a:off x="-1163805" y="5759"/>
                <a:ext cx="9896756" cy="6871419"/>
              </a:xfrm>
              <a:prstGeom prst="rect">
                <a:avLst/>
              </a:prstGeom>
              <a:solidFill>
                <a:srgbClr val="118653"/>
              </a:solidFill>
              <a:ln w="12700" cap="flat">
                <a:noFill/>
                <a:miter lim="400000"/>
              </a:ln>
              <a:effectLst/>
            </p:spPr>
            <p:txBody>
              <a:bodyPr wrap="square" lIns="45719" tIns="45719" rIns="45719" bIns="45719" numCol="1" anchor="b">
                <a:noAutofit/>
              </a:bodyPr>
              <a:lstStyle/>
              <a:p>
                <a:pPr>
                  <a:defRPr sz="4800">
                    <a:solidFill>
                      <a:srgbClr val="FFFFFF"/>
                    </a:solidFill>
                    <a:latin typeface="Century Gothic"/>
                    <a:ea typeface="Century Gothic"/>
                    <a:cs typeface="Century Gothic"/>
                    <a:sym typeface="Century Gothic"/>
                  </a:defRPr>
                </a:pPr>
                <a:endParaRPr/>
              </a:p>
            </p:txBody>
          </p:sp>
          <p:sp>
            <p:nvSpPr>
              <p:cNvPr id="113" name="FLAG – OFF OF THE 2018 BUDGET PREPARATION PROCESS:"/>
              <p:cNvSpPr/>
              <p:nvPr/>
            </p:nvSpPr>
            <p:spPr>
              <a:xfrm>
                <a:off x="-163473" y="2320497"/>
                <a:ext cx="8715021" cy="304698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b">
                <a:spAutoFit/>
              </a:bodyPr>
              <a:lstStyle>
                <a:lvl1pPr>
                  <a:defRPr sz="4800">
                    <a:solidFill>
                      <a:srgbClr val="FFFFFF"/>
                    </a:solidFill>
                    <a:latin typeface="Century Gothic"/>
                    <a:ea typeface="Century Gothic"/>
                    <a:cs typeface="Century Gothic"/>
                    <a:sym typeface="Century Gothic"/>
                  </a:defRPr>
                </a:lvl1pPr>
              </a:lstStyle>
              <a:p>
                <a:pPr algn="ctr"/>
                <a:r>
                  <a:rPr lang="en-US" dirty="0"/>
                  <a:t>FEDERAL MINISTRY OF AVIATION ROADMAP/PUBLIC PRIVATE PARTNERSHIP (PPP) PROJECTS </a:t>
                </a:r>
              </a:p>
            </p:txBody>
          </p:sp>
        </p:grpSp>
        <p:grpSp>
          <p:nvGrpSpPr>
            <p:cNvPr id="117" name="Picture 7"/>
            <p:cNvGrpSpPr/>
            <p:nvPr/>
          </p:nvGrpSpPr>
          <p:grpSpPr>
            <a:xfrm>
              <a:off x="0" y="587323"/>
              <a:ext cx="5686748" cy="3256666"/>
              <a:chOff x="0" y="-2420017"/>
              <a:chExt cx="5686743" cy="3256660"/>
            </a:xfrm>
          </p:grpSpPr>
          <p:sp>
            <p:nvSpPr>
              <p:cNvPr id="115" name="Rectangle"/>
              <p:cNvSpPr/>
              <p:nvPr/>
            </p:nvSpPr>
            <p:spPr>
              <a:xfrm>
                <a:off x="0" y="0"/>
                <a:ext cx="990274" cy="836643"/>
              </a:xfrm>
              <a:prstGeom prst="rect">
                <a:avLst/>
              </a:prstGeom>
              <a:solidFill>
                <a:srgbClr val="000000">
                  <a:alpha val="0"/>
                </a:srgbClr>
              </a:solidFill>
              <a:ln w="12700" cap="flat">
                <a:noFill/>
                <a:miter lim="400000"/>
              </a:ln>
              <a:effectLst/>
            </p:spPr>
            <p:txBody>
              <a:bodyPr wrap="square" lIns="45719" tIns="45719" rIns="45719" bIns="45719" numCol="1" anchor="ctr">
                <a:noAutofit/>
              </a:bodyPr>
              <a:lstStyle/>
              <a:p>
                <a:endParaRPr/>
              </a:p>
            </p:txBody>
          </p:sp>
          <p:pic>
            <p:nvPicPr>
              <p:cNvPr id="116" name="image1.tif" descr="image1.tif"/>
              <p:cNvPicPr>
                <a:picLocks noChangeAspect="1"/>
              </p:cNvPicPr>
              <p:nvPr/>
            </p:nvPicPr>
            <p:blipFill>
              <a:blip r:embed="rId3" cstate="print"/>
              <a:stretch>
                <a:fillRect/>
              </a:stretch>
            </p:blipFill>
            <p:spPr>
              <a:xfrm>
                <a:off x="4051909" y="-2420017"/>
                <a:ext cx="1634834" cy="1381206"/>
              </a:xfrm>
              <a:prstGeom prst="rect">
                <a:avLst/>
              </a:prstGeom>
              <a:ln w="12700" cap="flat">
                <a:noFill/>
                <a:miter lim="400000"/>
              </a:ln>
              <a:effectLst/>
            </p:spPr>
          </p:pic>
        </p:grpSp>
      </p:grpSp>
      <p:sp>
        <p:nvSpPr>
          <p:cNvPr id="119" name="TextBox 11"/>
          <p:cNvSpPr/>
          <p:nvPr/>
        </p:nvSpPr>
        <p:spPr>
          <a:xfrm>
            <a:off x="1354478" y="3843605"/>
            <a:ext cx="8462149" cy="1015663"/>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r">
              <a:defRPr sz="2000">
                <a:solidFill>
                  <a:srgbClr val="A6A6A6"/>
                </a:solidFill>
                <a:latin typeface="Helvetica Neue Light"/>
                <a:ea typeface="Helvetica Neue Light"/>
                <a:cs typeface="Helvetica Neue Light"/>
                <a:sym typeface="Helvetica Neue Light"/>
              </a:defRPr>
            </a:pPr>
            <a:endParaRPr lang="en-GB" dirty="0"/>
          </a:p>
          <a:p>
            <a:pPr algn="r">
              <a:defRPr sz="2000">
                <a:solidFill>
                  <a:srgbClr val="A6A6A6"/>
                </a:solidFill>
                <a:latin typeface="Helvetica Neue Light"/>
                <a:ea typeface="Helvetica Neue Light"/>
                <a:cs typeface="Helvetica Neue Light"/>
                <a:sym typeface="Helvetica Neue Light"/>
              </a:defRPr>
            </a:pPr>
            <a:endParaRPr lang="en-GB" dirty="0"/>
          </a:p>
          <a:p>
            <a:pPr algn="r">
              <a:defRPr sz="2000">
                <a:solidFill>
                  <a:srgbClr val="A6A6A6"/>
                </a:solidFill>
                <a:latin typeface="Helvetica Neue Light"/>
                <a:ea typeface="Helvetica Neue Light"/>
                <a:cs typeface="Helvetica Neue Light"/>
                <a:sym typeface="Helvetica Neue Light"/>
              </a:defRPr>
            </a:pPr>
            <a:endParaRPr dirty="0"/>
          </a:p>
        </p:txBody>
      </p:sp>
      <p:sp>
        <p:nvSpPr>
          <p:cNvPr id="120" name="TextBox 10"/>
          <p:cNvSpPr/>
          <p:nvPr/>
        </p:nvSpPr>
        <p:spPr>
          <a:xfrm>
            <a:off x="3446823" y="4576791"/>
            <a:ext cx="6369804" cy="46166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r">
              <a:defRPr sz="2400">
                <a:solidFill>
                  <a:srgbClr val="A6A6A6"/>
                </a:solidFill>
                <a:latin typeface="Helvetica Neue Light"/>
                <a:ea typeface="Helvetica Neue Light"/>
                <a:cs typeface="Helvetica Neue Light"/>
                <a:sym typeface="Helvetica Neue Light"/>
              </a:defRPr>
            </a:pPr>
            <a:endParaRPr b="1" dirty="0">
              <a:solidFill>
                <a:srgbClr val="002060"/>
              </a:solidFill>
              <a:effectLst>
                <a:outerShdw blurRad="38100" dist="38100" dir="2700000" algn="tl">
                  <a:srgbClr val="000000">
                    <a:alpha val="43137"/>
                  </a:srgbClr>
                </a:outerShdw>
              </a:effectLst>
            </a:endParaRPr>
          </a:p>
        </p:txBody>
      </p:sp>
      <p:sp>
        <p:nvSpPr>
          <p:cNvPr id="121" name="Slide Number Placeholder 3"/>
          <p:cNvSpPr>
            <a:spLocks noGrp="1"/>
          </p:cNvSpPr>
          <p:nvPr>
            <p:ph type="sldNum" sz="quarter" idx="2"/>
          </p:nvPr>
        </p:nvSpPr>
        <p:spPr>
          <a:xfrm>
            <a:off x="9632567" y="6404294"/>
            <a:ext cx="184061" cy="269241"/>
          </a:xfrm>
          <a:prstGeom prst="rect">
            <a:avLst/>
          </a:prstGeom>
          <a:extLst>
            <a:ext uri="{C572A759-6A51-4108-AA02-DFA0A04FC94B}">
              <ma14:wrappingTextBoxFlag xmlns="" xmlns:ma14="http://schemas.microsoft.com/office/mac/drawingml/2011/main" val="1"/>
            </a:ext>
          </a:extLst>
        </p:spPr>
        <p:txBody>
          <a:bodyPr/>
          <a:lstStyle>
            <a:lvl1pPr>
              <a:defRPr>
                <a:solidFill>
                  <a:srgbClr val="FFFFFF"/>
                </a:solidFill>
              </a:defRPr>
            </a:lvl1pPr>
          </a:lstStyle>
          <a:p>
            <a:fld id="{86CB4B4D-7CA3-9044-876B-883B54F8677D}" type="slidenum">
              <a:rPr/>
              <a:pPr/>
              <a:t>1</a:t>
            </a:fld>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ctangle 10"/>
          <p:cNvSpPr/>
          <p:nvPr/>
        </p:nvSpPr>
        <p:spPr>
          <a:xfrm>
            <a:off x="359228" y="1002633"/>
            <a:ext cx="9193417" cy="5657039"/>
          </a:xfrm>
          <a:prstGeom prst="rect">
            <a:avLst/>
          </a:prstGeom>
          <a:solidFill>
            <a:srgbClr val="FFFFFF"/>
          </a:solidFill>
          <a:ln>
            <a:solidFill>
              <a:schemeClr val="accent3">
                <a:lumOff val="10616"/>
              </a:schemeClr>
            </a:solidFill>
            <a:miter/>
          </a:ln>
          <a:effectLst>
            <a:outerShdw blurRad="63500" dist="12700" dir="5400000" rotWithShape="0">
              <a:srgbClr val="404040">
                <a:alpha val="40000"/>
              </a:srgbClr>
            </a:outerShdw>
          </a:effectLst>
        </p:spPr>
        <p:txBody>
          <a:bodyPr lIns="45719" rIns="45719" anchor="ctr"/>
          <a:lstStyle/>
          <a:p>
            <a:pPr>
              <a:defRPr sz="1500"/>
            </a:pPr>
            <a:endParaRPr/>
          </a:p>
        </p:txBody>
      </p:sp>
      <p:grpSp>
        <p:nvGrpSpPr>
          <p:cNvPr id="335" name="TextBox 6"/>
          <p:cNvGrpSpPr/>
          <p:nvPr/>
        </p:nvGrpSpPr>
        <p:grpSpPr>
          <a:xfrm>
            <a:off x="1084519" y="17181"/>
            <a:ext cx="8850353" cy="932847"/>
            <a:chOff x="-1" y="21672"/>
            <a:chExt cx="8850351" cy="932846"/>
          </a:xfrm>
        </p:grpSpPr>
        <p:sp>
          <p:nvSpPr>
            <p:cNvPr id="333" name="Rectangle"/>
            <p:cNvSpPr/>
            <p:nvPr/>
          </p:nvSpPr>
          <p:spPr>
            <a:xfrm>
              <a:off x="28869" y="21672"/>
              <a:ext cx="8821481" cy="932846"/>
            </a:xfrm>
            <a:prstGeom prst="rect">
              <a:avLst/>
            </a:prstGeom>
            <a:solidFill>
              <a:srgbClr val="548235"/>
            </a:solidFill>
            <a:ln w="12700" cap="flat">
              <a:noFill/>
              <a:miter lim="400000"/>
            </a:ln>
            <a:effectLst/>
          </p:spPr>
          <p:txBody>
            <a:bodyPr wrap="square" lIns="45719" tIns="45719" rIns="45719" bIns="45719" numCol="1" anchor="ctr">
              <a:noAutofit/>
            </a:bodyPr>
            <a:lstStyle/>
            <a:p>
              <a:pPr algn="ctr">
                <a:defRPr sz="3600">
                  <a:solidFill>
                    <a:srgbClr val="FFFFFF"/>
                  </a:solidFill>
                  <a:latin typeface="Century Gothic"/>
                  <a:ea typeface="Century Gothic"/>
                  <a:cs typeface="Century Gothic"/>
                  <a:sym typeface="Century Gothic"/>
                </a:defRPr>
              </a:pPr>
              <a:endParaRPr dirty="0"/>
            </a:p>
          </p:txBody>
        </p:sp>
        <p:sp>
          <p:nvSpPr>
            <p:cNvPr id="334" name="HOW WAS BOF HELPDESK IMPLEMENTED ?"/>
            <p:cNvSpPr/>
            <p:nvPr/>
          </p:nvSpPr>
          <p:spPr>
            <a:xfrm>
              <a:off x="-1" y="143258"/>
              <a:ext cx="8821481" cy="64632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3600">
                  <a:solidFill>
                    <a:srgbClr val="FFFFFF"/>
                  </a:solidFill>
                  <a:latin typeface="Century Gothic"/>
                  <a:ea typeface="Century Gothic"/>
                  <a:cs typeface="Century Gothic"/>
                  <a:sym typeface="Century Gothic"/>
                </a:defRPr>
              </a:lvl1pPr>
            </a:lstStyle>
            <a:p>
              <a:endParaRPr lang="en-US" sz="3600" b="1" dirty="0"/>
            </a:p>
          </p:txBody>
        </p:sp>
      </p:grpSp>
      <p:pic>
        <p:nvPicPr>
          <p:cNvPr id="336" name="Picture 14" descr="Picture 14"/>
          <p:cNvPicPr>
            <a:picLocks noChangeAspect="1"/>
          </p:cNvPicPr>
          <p:nvPr/>
        </p:nvPicPr>
        <p:blipFill>
          <a:blip r:embed="rId3" cstate="print"/>
          <a:stretch>
            <a:fillRect/>
          </a:stretch>
        </p:blipFill>
        <p:spPr>
          <a:xfrm>
            <a:off x="47466" y="4935"/>
            <a:ext cx="1094792" cy="935666"/>
          </a:xfrm>
          <a:prstGeom prst="rect">
            <a:avLst/>
          </a:prstGeom>
          <a:ln w="12700">
            <a:miter lim="400000"/>
          </a:ln>
        </p:spPr>
      </p:pic>
      <p:sp>
        <p:nvSpPr>
          <p:cNvPr id="341" name="Slide Number Placeholder 1"/>
          <p:cNvSpPr>
            <a:spLocks noGrp="1"/>
          </p:cNvSpPr>
          <p:nvPr>
            <p:ph type="sldNum" sz="quarter" idx="2"/>
          </p:nvPr>
        </p:nvSpPr>
        <p:spPr>
          <a:xfrm>
            <a:off x="9552646" y="6404294"/>
            <a:ext cx="263982"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10</a:t>
            </a:fld>
            <a:endParaRPr/>
          </a:p>
        </p:txBody>
      </p:sp>
      <p:sp>
        <p:nvSpPr>
          <p:cNvPr id="11" name="Rectangle 3"/>
          <p:cNvSpPr txBox="1">
            <a:spLocks noChangeArrowheads="1"/>
          </p:cNvSpPr>
          <p:nvPr/>
        </p:nvSpPr>
        <p:spPr>
          <a:xfrm>
            <a:off x="353355" y="950028"/>
            <a:ext cx="9193417" cy="5568408"/>
          </a:xfrm>
          <a:prstGeom prst="rect">
            <a:avLst/>
          </a:prstGeom>
        </p:spPr>
        <p:txBody>
          <a:bodyPr vert="horz">
            <a:normAutofit fontScale="925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0838" indent="-351065">
              <a:spcBef>
                <a:spcPts val="600"/>
              </a:spcBef>
              <a:buNone/>
            </a:pPr>
            <a:r>
              <a:rPr lang="en-US" sz="3000" b="1" dirty="0">
                <a:solidFill>
                  <a:srgbClr val="000000"/>
                </a:solidFill>
                <a:uFill>
                  <a:solidFill>
                    <a:srgbClr val="000000"/>
                  </a:solidFill>
                </a:uFill>
                <a:latin typeface="Century Gothic" panose="020B0502020202020204" pitchFamily="34" charset="0"/>
                <a:sym typeface="Century Gothic"/>
              </a:rPr>
              <a:t>Establishment of a National Carrier</a:t>
            </a:r>
          </a:p>
          <a:p>
            <a:pPr marL="822960" lvl="1" indent="-457200" algn="just">
              <a:spcBef>
                <a:spcPts val="600"/>
              </a:spcBef>
              <a:buFont typeface="Wingdings" panose="05000000000000000000" pitchFamily="2" charset="2"/>
              <a:buChar char="ü"/>
            </a:pPr>
            <a:r>
              <a:rPr lang="en-GB" sz="1700" dirty="0">
                <a:latin typeface="Century Gothic" panose="020B0502020202020204" pitchFamily="34" charset="0"/>
              </a:rPr>
              <a:t>The establishment of a National Carrier will enable Nigeria gain optimal benefits from BASA Agreements, take full advantage of the Single African Air Transport Market </a:t>
            </a:r>
            <a:r>
              <a:rPr lang="en-GB" sz="1700" b="1" dirty="0">
                <a:latin typeface="Century Gothic" panose="020B0502020202020204" pitchFamily="34" charset="0"/>
              </a:rPr>
              <a:t>(SAATM), </a:t>
            </a:r>
            <a:r>
              <a:rPr lang="en-GB" sz="1700" dirty="0">
                <a:latin typeface="Century Gothic" panose="020B0502020202020204" pitchFamily="34" charset="0"/>
              </a:rPr>
              <a:t>introduce competition, leading to competitive fares and better services as well as generate employment. </a:t>
            </a:r>
          </a:p>
          <a:p>
            <a:pPr marL="822960" lvl="1" indent="-457200" algn="just">
              <a:spcBef>
                <a:spcPts val="600"/>
              </a:spcBef>
              <a:buFont typeface="Wingdings" panose="05000000000000000000" pitchFamily="2" charset="2"/>
              <a:buChar char="ü"/>
            </a:pPr>
            <a:r>
              <a:rPr lang="en-GB" sz="1700" dirty="0">
                <a:latin typeface="Century Gothic" panose="020B0502020202020204" pitchFamily="34" charset="0"/>
              </a:rPr>
              <a:t>The National Carrier project will be private sector driven, with the government holding not more than </a:t>
            </a:r>
            <a:r>
              <a:rPr lang="en-GB" sz="1700" b="1" dirty="0">
                <a:latin typeface="Century Gothic" panose="020B0502020202020204" pitchFamily="34" charset="0"/>
              </a:rPr>
              <a:t>5%</a:t>
            </a:r>
            <a:r>
              <a:rPr lang="en-GB" sz="1700" dirty="0">
                <a:latin typeface="Century Gothic" panose="020B0502020202020204" pitchFamily="34" charset="0"/>
              </a:rPr>
              <a:t> of the shares. The private sector consortium may comprise reputable International Airlines(such as Qantas), Leasing Companies, Aircraft manufacturers </a:t>
            </a:r>
            <a:r>
              <a:rPr lang="en-GB" sz="1700" b="1" dirty="0">
                <a:latin typeface="Century Gothic" panose="020B0502020202020204" pitchFamily="34" charset="0"/>
              </a:rPr>
              <a:t>(OEMs), </a:t>
            </a:r>
            <a:r>
              <a:rPr lang="en-GB" sz="1700" dirty="0">
                <a:latin typeface="Century Gothic" panose="020B0502020202020204" pitchFamily="34" charset="0"/>
              </a:rPr>
              <a:t>Financial and Institutional Investors. </a:t>
            </a:r>
          </a:p>
          <a:p>
            <a:pPr marL="822960" lvl="1" indent="-457200" algn="just">
              <a:spcBef>
                <a:spcPts val="600"/>
              </a:spcBef>
              <a:buFont typeface="Wingdings" panose="05000000000000000000" pitchFamily="2" charset="2"/>
              <a:buChar char="ü"/>
            </a:pPr>
            <a:r>
              <a:rPr lang="en-GB" sz="1700" dirty="0">
                <a:latin typeface="Century Gothic" panose="020B0502020202020204" pitchFamily="34" charset="0"/>
              </a:rPr>
              <a:t>The Government is providing the required support by creating the enabling environment in terms of sustainable policies, allocation of BASA routes, provision of financial guarantees and ensuring fiscal incentives to sustain the success of the airline.</a:t>
            </a:r>
          </a:p>
          <a:p>
            <a:pPr marL="365760" lvl="1" indent="0" algn="just">
              <a:spcBef>
                <a:spcPts val="600"/>
              </a:spcBef>
              <a:buNone/>
            </a:pPr>
            <a:endParaRPr lang="en-GB" sz="1700" b="1" dirty="0">
              <a:solidFill>
                <a:srgbClr val="000000"/>
              </a:solidFill>
              <a:uFill>
                <a:solidFill>
                  <a:srgbClr val="000000"/>
                </a:solidFill>
              </a:uFill>
              <a:latin typeface="Century Gothic" panose="020B0502020202020204" pitchFamily="34" charset="0"/>
              <a:sym typeface="Century Gothic"/>
            </a:endParaRPr>
          </a:p>
          <a:p>
            <a:pPr marL="0" indent="0" algn="just">
              <a:spcBef>
                <a:spcPts val="600"/>
              </a:spcBef>
              <a:buNone/>
            </a:pPr>
            <a:r>
              <a:rPr lang="en-GB" sz="1700" b="1" dirty="0">
                <a:latin typeface="Century Gothic" panose="020B0502020202020204" pitchFamily="34" charset="0"/>
              </a:rPr>
              <a:t>STATUS:</a:t>
            </a:r>
            <a:r>
              <a:rPr lang="en-GB" sz="1700" dirty="0">
                <a:latin typeface="Century Gothic" panose="020B0502020202020204" pitchFamily="34" charset="0"/>
              </a:rPr>
              <a:t> Project Development Phase completed with the development of the Outline Business Case </a:t>
            </a:r>
            <a:r>
              <a:rPr lang="en-GB" sz="1700" b="1" dirty="0">
                <a:latin typeface="Century Gothic" panose="020B0502020202020204" pitchFamily="34" charset="0"/>
              </a:rPr>
              <a:t>(OBC) </a:t>
            </a:r>
            <a:r>
              <a:rPr lang="en-GB" sz="1700" dirty="0">
                <a:latin typeface="Century Gothic" panose="020B0502020202020204" pitchFamily="34" charset="0"/>
              </a:rPr>
              <a:t>and subsequent issuance of compliance certificate by the Infrastructure Concession Regulatory Commission </a:t>
            </a:r>
            <a:r>
              <a:rPr lang="en-GB" sz="1700" b="1" dirty="0">
                <a:latin typeface="Century Gothic" panose="020B0502020202020204" pitchFamily="34" charset="0"/>
              </a:rPr>
              <a:t>(ICRC).</a:t>
            </a:r>
          </a:p>
          <a:p>
            <a:pPr marL="365760" lvl="1" indent="0" algn="just">
              <a:spcBef>
                <a:spcPts val="600"/>
              </a:spcBef>
              <a:buNone/>
            </a:pPr>
            <a:endParaRPr lang="en-US" sz="1700" b="1" dirty="0">
              <a:solidFill>
                <a:srgbClr val="000000"/>
              </a:solidFill>
              <a:uFill>
                <a:solidFill>
                  <a:srgbClr val="000000"/>
                </a:solidFill>
              </a:uFill>
              <a:latin typeface="Century Gothic" panose="020B0502020202020204" pitchFamily="34" charset="0"/>
              <a:sym typeface="Century Gothic"/>
            </a:endParaRPr>
          </a:p>
          <a:p>
            <a:pPr marL="270838" indent="-351065">
              <a:spcBef>
                <a:spcPts val="600"/>
              </a:spcBef>
              <a:buNone/>
            </a:pPr>
            <a:r>
              <a:rPr lang="en-GB" sz="1700" b="1" dirty="0">
                <a:latin typeface="Century Gothic" panose="020B0502020202020204" pitchFamily="34" charset="0"/>
              </a:rPr>
              <a:t>NEXT STEP:</a:t>
            </a:r>
            <a:r>
              <a:rPr lang="en-GB" sz="1700" dirty="0">
                <a:latin typeface="Century Gothic" panose="020B0502020202020204" pitchFamily="34" charset="0"/>
              </a:rPr>
              <a:t> Placement of Request for Qualification (RFQ) in local and International media</a:t>
            </a:r>
            <a:endParaRPr lang="en-US" sz="1700" dirty="0">
              <a:solidFill>
                <a:srgbClr val="000000"/>
              </a:solidFill>
              <a:uFill>
                <a:solidFill>
                  <a:srgbClr val="000000"/>
                </a:solidFill>
              </a:uFill>
              <a:latin typeface="Century Gothic" panose="020B0502020202020204" pitchFamily="34" charset="0"/>
              <a:sym typeface="Century Gothic"/>
            </a:endParaRPr>
          </a:p>
          <a:p>
            <a:pPr marL="270838" indent="-351065" algn="just">
              <a:spcBef>
                <a:spcPts val="600"/>
              </a:spcBef>
              <a:buNone/>
            </a:pPr>
            <a:endParaRPr lang="en-US" sz="1700" b="1" dirty="0">
              <a:solidFill>
                <a:srgbClr val="000000"/>
              </a:solidFill>
              <a:uFill>
                <a:solidFill>
                  <a:srgbClr val="000000"/>
                </a:solidFill>
              </a:uFill>
              <a:latin typeface="Century Gothic" panose="020B0502020202020204" pitchFamily="34" charset="0"/>
              <a:sym typeface="Century Gothic"/>
            </a:endParaRPr>
          </a:p>
          <a:p>
            <a:pPr marL="270838" indent="-351065">
              <a:spcBef>
                <a:spcPts val="600"/>
              </a:spcBef>
              <a:buNone/>
            </a:pPr>
            <a:endParaRPr lang="en-US" b="1" dirty="0">
              <a:latin typeface="Century Gothic" panose="020B0502020202020204" pitchFamily="34" charset="0"/>
            </a:endParaRPr>
          </a:p>
        </p:txBody>
      </p:sp>
    </p:spTree>
    <p:extLst>
      <p:ext uri="{BB962C8B-B14F-4D97-AF65-F5344CB8AC3E}">
        <p14:creationId xmlns:p14="http://schemas.microsoft.com/office/powerpoint/2010/main" val="201555498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ctangle 10"/>
          <p:cNvSpPr/>
          <p:nvPr/>
        </p:nvSpPr>
        <p:spPr>
          <a:xfrm>
            <a:off x="95244" y="1079990"/>
            <a:ext cx="9721384" cy="5657039"/>
          </a:xfrm>
          <a:prstGeom prst="rect">
            <a:avLst/>
          </a:prstGeom>
          <a:solidFill>
            <a:srgbClr val="FFFFFF"/>
          </a:solidFill>
          <a:ln>
            <a:solidFill>
              <a:schemeClr val="accent3">
                <a:lumOff val="10616"/>
              </a:schemeClr>
            </a:solidFill>
            <a:miter/>
          </a:ln>
          <a:effectLst>
            <a:outerShdw blurRad="63500" dist="12700" dir="5400000" rotWithShape="0">
              <a:srgbClr val="404040">
                <a:alpha val="40000"/>
              </a:srgbClr>
            </a:outerShdw>
          </a:effectLst>
        </p:spPr>
        <p:txBody>
          <a:bodyPr lIns="45719" rIns="45719" anchor="ctr"/>
          <a:lstStyle/>
          <a:p>
            <a:pPr>
              <a:defRPr sz="1500"/>
            </a:pPr>
            <a:endParaRPr/>
          </a:p>
        </p:txBody>
      </p:sp>
      <p:grpSp>
        <p:nvGrpSpPr>
          <p:cNvPr id="335" name="TextBox 6"/>
          <p:cNvGrpSpPr/>
          <p:nvPr/>
        </p:nvGrpSpPr>
        <p:grpSpPr>
          <a:xfrm>
            <a:off x="1084519" y="-4492"/>
            <a:ext cx="8821483" cy="932847"/>
            <a:chOff x="-1" y="-1"/>
            <a:chExt cx="8821481" cy="932846"/>
          </a:xfrm>
        </p:grpSpPr>
        <p:sp>
          <p:nvSpPr>
            <p:cNvPr id="333" name="Rectangle"/>
            <p:cNvSpPr/>
            <p:nvPr/>
          </p:nvSpPr>
          <p:spPr>
            <a:xfrm>
              <a:off x="-1" y="-1"/>
              <a:ext cx="8821481" cy="932846"/>
            </a:xfrm>
            <a:prstGeom prst="rect">
              <a:avLst/>
            </a:prstGeom>
            <a:solidFill>
              <a:srgbClr val="548235"/>
            </a:solidFill>
            <a:ln w="12700" cap="flat">
              <a:noFill/>
              <a:miter lim="400000"/>
            </a:ln>
            <a:effectLst/>
          </p:spPr>
          <p:txBody>
            <a:bodyPr wrap="square" lIns="45719" tIns="45719" rIns="45719" bIns="45719" numCol="1" anchor="ctr">
              <a:noAutofit/>
            </a:bodyPr>
            <a:lstStyle/>
            <a:p>
              <a:pPr algn="ctr">
                <a:defRPr sz="3600">
                  <a:solidFill>
                    <a:srgbClr val="FFFFFF"/>
                  </a:solidFill>
                  <a:latin typeface="Century Gothic"/>
                  <a:ea typeface="Century Gothic"/>
                  <a:cs typeface="Century Gothic"/>
                  <a:sym typeface="Century Gothic"/>
                </a:defRPr>
              </a:pPr>
              <a:endParaRPr dirty="0"/>
            </a:p>
          </p:txBody>
        </p:sp>
        <p:sp>
          <p:nvSpPr>
            <p:cNvPr id="334" name="HOW WAS BOF HELPDESK IMPLEMENTED ?"/>
            <p:cNvSpPr/>
            <p:nvPr/>
          </p:nvSpPr>
          <p:spPr>
            <a:xfrm>
              <a:off x="-1" y="174036"/>
              <a:ext cx="8821481" cy="5847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3600">
                  <a:solidFill>
                    <a:srgbClr val="FFFFFF"/>
                  </a:solidFill>
                  <a:latin typeface="Century Gothic"/>
                  <a:ea typeface="Century Gothic"/>
                  <a:cs typeface="Century Gothic"/>
                  <a:sym typeface="Century Gothic"/>
                </a:defRPr>
              </a:lvl1pPr>
            </a:lstStyle>
            <a:p>
              <a:r>
                <a:rPr lang="en-US" sz="3200" b="1" dirty="0"/>
                <a:t>SUB – NATIONAL LEVELS/COLLABORATION</a:t>
              </a:r>
            </a:p>
          </p:txBody>
        </p:sp>
      </p:grpSp>
      <p:pic>
        <p:nvPicPr>
          <p:cNvPr id="336" name="Picture 14" descr="Picture 14"/>
          <p:cNvPicPr>
            <a:picLocks noChangeAspect="1"/>
          </p:cNvPicPr>
          <p:nvPr/>
        </p:nvPicPr>
        <p:blipFill>
          <a:blip r:embed="rId3" cstate="print"/>
          <a:stretch>
            <a:fillRect/>
          </a:stretch>
        </p:blipFill>
        <p:spPr>
          <a:xfrm>
            <a:off x="47466" y="4935"/>
            <a:ext cx="1094792" cy="935666"/>
          </a:xfrm>
          <a:prstGeom prst="rect">
            <a:avLst/>
          </a:prstGeom>
          <a:ln w="12700">
            <a:miter lim="400000"/>
          </a:ln>
        </p:spPr>
      </p:pic>
      <p:sp>
        <p:nvSpPr>
          <p:cNvPr id="341" name="Slide Number Placeholder 1"/>
          <p:cNvSpPr>
            <a:spLocks noGrp="1"/>
          </p:cNvSpPr>
          <p:nvPr>
            <p:ph type="sldNum" sz="quarter" idx="2"/>
          </p:nvPr>
        </p:nvSpPr>
        <p:spPr>
          <a:xfrm>
            <a:off x="9552646" y="6404294"/>
            <a:ext cx="263982"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11</a:t>
            </a:fld>
            <a:endParaRPr/>
          </a:p>
        </p:txBody>
      </p:sp>
      <p:sp>
        <p:nvSpPr>
          <p:cNvPr id="11" name="Rectangle 3"/>
          <p:cNvSpPr txBox="1">
            <a:spLocks noChangeArrowheads="1"/>
          </p:cNvSpPr>
          <p:nvPr/>
        </p:nvSpPr>
        <p:spPr>
          <a:xfrm>
            <a:off x="353355" y="988770"/>
            <a:ext cx="9552645" cy="5174584"/>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0838" indent="-351065">
              <a:spcBef>
                <a:spcPts val="600"/>
              </a:spcBef>
              <a:buNone/>
            </a:pPr>
            <a:r>
              <a:rPr lang="en-US" sz="3600" b="1" dirty="0">
                <a:solidFill>
                  <a:srgbClr val="000000"/>
                </a:solidFill>
                <a:effectLst>
                  <a:outerShdw blurRad="38100" dist="38100" dir="2700000" algn="tl">
                    <a:srgbClr val="000000">
                      <a:alpha val="43137"/>
                    </a:srgbClr>
                  </a:outerShdw>
                </a:effectLst>
                <a:uFill>
                  <a:solidFill>
                    <a:srgbClr val="000000"/>
                  </a:solidFill>
                </a:uFill>
                <a:latin typeface="Century Gothic" panose="020B0502020202020204" pitchFamily="34" charset="0"/>
                <a:sym typeface="Century Gothic"/>
              </a:rPr>
              <a:t>National Carrier</a:t>
            </a:r>
          </a:p>
          <a:p>
            <a:pPr marL="270838" indent="-351065">
              <a:spcBef>
                <a:spcPts val="600"/>
              </a:spcBef>
              <a:buNone/>
            </a:pPr>
            <a:endParaRPr lang="en-US" sz="3000" b="1" dirty="0">
              <a:solidFill>
                <a:srgbClr val="000000"/>
              </a:solidFill>
              <a:uFill>
                <a:solidFill>
                  <a:srgbClr val="000000"/>
                </a:solidFill>
              </a:uFill>
              <a:latin typeface="Century Gothic" panose="020B0502020202020204" pitchFamily="34" charset="0"/>
              <a:sym typeface="Century Gothic"/>
            </a:endParaRPr>
          </a:p>
        </p:txBody>
      </p:sp>
      <p:sp>
        <p:nvSpPr>
          <p:cNvPr id="2" name="TextBox 1">
            <a:extLst>
              <a:ext uri="{FF2B5EF4-FFF2-40B4-BE49-F238E27FC236}">
                <a16:creationId xmlns:a16="http://schemas.microsoft.com/office/drawing/2014/main" id="{927EE985-1677-40EE-9F0B-0C31E262FCD5}"/>
              </a:ext>
            </a:extLst>
          </p:cNvPr>
          <p:cNvSpPr txBox="1"/>
          <p:nvPr/>
        </p:nvSpPr>
        <p:spPr>
          <a:xfrm>
            <a:off x="353353" y="1741212"/>
            <a:ext cx="9109921" cy="2862320"/>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indent="-342900" algn="just" defTabSz="914400" rtl="0" fontAlgn="auto" latinLnBrk="0" hangingPunct="0">
              <a:lnSpc>
                <a:spcPct val="100000"/>
              </a:lnSpc>
              <a:spcBef>
                <a:spcPts val="0"/>
              </a:spcBef>
              <a:spcAft>
                <a:spcPts val="0"/>
              </a:spcAft>
              <a:buClrTx/>
              <a:buSzTx/>
              <a:buFont typeface="Wingdings" panose="05000000000000000000" pitchFamily="2" charset="2"/>
              <a:buChar char="ü"/>
              <a:tabLst/>
            </a:pPr>
            <a:r>
              <a:rPr lang="en-GB" sz="2000" dirty="0">
                <a:effectLst>
                  <a:outerShdw blurRad="38100" dist="38100" dir="2700000" algn="tl">
                    <a:srgbClr val="000000">
                      <a:alpha val="43137"/>
                    </a:srgbClr>
                  </a:outerShdw>
                </a:effectLst>
                <a:latin typeface="Century Gothic" panose="020B0502020202020204" pitchFamily="34" charset="0"/>
              </a:rPr>
              <a:t>The Next set of steps will involve the commencement of Procurement Phase by placing advert for Request for Qualification in the National Dailies and the Economist Magazine.</a:t>
            </a:r>
          </a:p>
          <a:p>
            <a:pPr marL="342900" marR="0" indent="-342900" algn="just" defTabSz="914400" rtl="0" fontAlgn="auto" latinLnBrk="0" hangingPunct="0">
              <a:lnSpc>
                <a:spcPct val="100000"/>
              </a:lnSpc>
              <a:spcBef>
                <a:spcPts val="0"/>
              </a:spcBef>
              <a:spcAft>
                <a:spcPts val="0"/>
              </a:spcAft>
              <a:buClrTx/>
              <a:buSzTx/>
              <a:buFont typeface="Wingdings" panose="05000000000000000000" pitchFamily="2" charset="2"/>
              <a:buChar char="ü"/>
              <a:tabLst/>
            </a:pPr>
            <a:endParaRPr kumimoji="0" lang="en-GB" sz="2000" i="0" u="none" strike="noStrike" cap="none" spc="0" normalizeH="0" baseline="0" dirty="0">
              <a:ln>
                <a:noFill/>
              </a:ln>
              <a:solidFill>
                <a:srgbClr val="000000"/>
              </a:solidFill>
              <a:effectLst>
                <a:outerShdw blurRad="38100" dist="38100" dir="2700000" algn="tl">
                  <a:srgbClr val="000000">
                    <a:alpha val="43137"/>
                  </a:srgbClr>
                </a:outerShdw>
              </a:effectLst>
              <a:uFillTx/>
              <a:latin typeface="Century Gothic" panose="020B0502020202020204" pitchFamily="34" charset="0"/>
              <a:sym typeface="Calibri"/>
            </a:endParaRPr>
          </a:p>
          <a:p>
            <a:pPr marL="342900" marR="0" indent="-342900" algn="just" defTabSz="914400" rtl="0" fontAlgn="auto" latinLnBrk="0" hangingPunct="0">
              <a:lnSpc>
                <a:spcPct val="100000"/>
              </a:lnSpc>
              <a:spcBef>
                <a:spcPts val="0"/>
              </a:spcBef>
              <a:spcAft>
                <a:spcPts val="0"/>
              </a:spcAft>
              <a:buClrTx/>
              <a:buSzTx/>
              <a:buFont typeface="Wingdings" panose="05000000000000000000" pitchFamily="2" charset="2"/>
              <a:buChar char="ü"/>
              <a:tabLst/>
            </a:pPr>
            <a:r>
              <a:rPr lang="en-GB" sz="2000" b="1" dirty="0">
                <a:effectLst>
                  <a:outerShdw blurRad="38100" dist="38100" dir="2700000" algn="tl">
                    <a:srgbClr val="000000">
                      <a:alpha val="43137"/>
                    </a:srgbClr>
                  </a:outerShdw>
                </a:effectLst>
                <a:latin typeface="Century Gothic" panose="020B0502020202020204" pitchFamily="34" charset="0"/>
              </a:rPr>
              <a:t>State Governments </a:t>
            </a:r>
            <a:r>
              <a:rPr lang="en-GB" sz="2000" dirty="0">
                <a:effectLst>
                  <a:outerShdw blurRad="38100" dist="38100" dir="2700000" algn="tl">
                    <a:srgbClr val="000000">
                      <a:alpha val="43137"/>
                    </a:srgbClr>
                  </a:outerShdw>
                </a:effectLst>
                <a:latin typeface="Century Gothic" panose="020B0502020202020204" pitchFamily="34" charset="0"/>
              </a:rPr>
              <a:t>and other </a:t>
            </a:r>
            <a:r>
              <a:rPr lang="en-GB" sz="2000" b="1" dirty="0">
                <a:effectLst>
                  <a:outerShdw blurRad="38100" dist="38100" dir="2700000" algn="tl">
                    <a:srgbClr val="000000">
                      <a:alpha val="43137"/>
                    </a:srgbClr>
                  </a:outerShdw>
                </a:effectLst>
                <a:latin typeface="Century Gothic" panose="020B0502020202020204" pitchFamily="34" charset="0"/>
              </a:rPr>
              <a:t>private businesses </a:t>
            </a:r>
            <a:r>
              <a:rPr lang="en-GB" sz="2000" dirty="0">
                <a:effectLst>
                  <a:outerShdw blurRad="38100" dist="38100" dir="2700000" algn="tl">
                    <a:srgbClr val="000000">
                      <a:alpha val="43137"/>
                    </a:srgbClr>
                  </a:outerShdw>
                </a:effectLst>
                <a:latin typeface="Century Gothic" panose="020B0502020202020204" pitchFamily="34" charset="0"/>
              </a:rPr>
              <a:t>are invited to participate in this process.</a:t>
            </a:r>
          </a:p>
          <a:p>
            <a:pPr marL="342900" marR="0" indent="-342900" algn="just" defTabSz="914400" rtl="0" fontAlgn="auto" latinLnBrk="0" hangingPunct="0">
              <a:lnSpc>
                <a:spcPct val="100000"/>
              </a:lnSpc>
              <a:spcBef>
                <a:spcPts val="0"/>
              </a:spcBef>
              <a:spcAft>
                <a:spcPts val="0"/>
              </a:spcAft>
              <a:buClrTx/>
              <a:buSzTx/>
              <a:buFont typeface="Wingdings" panose="05000000000000000000" pitchFamily="2" charset="2"/>
              <a:buChar char="ü"/>
              <a:tabLst/>
            </a:pPr>
            <a:endParaRPr kumimoji="0" lang="en-GB" sz="2000" i="0" u="none" strike="noStrike" cap="none" spc="0" normalizeH="0" baseline="0" dirty="0">
              <a:ln>
                <a:noFill/>
              </a:ln>
              <a:solidFill>
                <a:srgbClr val="000000"/>
              </a:solidFill>
              <a:effectLst>
                <a:outerShdw blurRad="38100" dist="38100" dir="2700000" algn="tl">
                  <a:srgbClr val="000000">
                    <a:alpha val="43137"/>
                  </a:srgbClr>
                </a:outerShdw>
              </a:effectLst>
              <a:uFillTx/>
              <a:latin typeface="Century Gothic" panose="020B0502020202020204" pitchFamily="34" charset="0"/>
              <a:sym typeface="Calibri"/>
            </a:endParaRPr>
          </a:p>
          <a:p>
            <a:pPr marL="342900" marR="0" indent="-342900" algn="just" defTabSz="914400" rtl="0" fontAlgn="auto" latinLnBrk="0" hangingPunct="0">
              <a:lnSpc>
                <a:spcPct val="100000"/>
              </a:lnSpc>
              <a:spcBef>
                <a:spcPts val="0"/>
              </a:spcBef>
              <a:spcAft>
                <a:spcPts val="0"/>
              </a:spcAft>
              <a:buClrTx/>
              <a:buSzTx/>
              <a:buFont typeface="Wingdings" panose="05000000000000000000" pitchFamily="2" charset="2"/>
              <a:buChar char="ü"/>
              <a:tabLst/>
            </a:pPr>
            <a:r>
              <a:rPr lang="en-GB" sz="2000" b="1" dirty="0">
                <a:effectLst>
                  <a:outerShdw blurRad="38100" dist="38100" dir="2700000" algn="tl">
                    <a:srgbClr val="000000">
                      <a:alpha val="43137"/>
                    </a:srgbClr>
                  </a:outerShdw>
                </a:effectLst>
                <a:latin typeface="Century Gothic" panose="020B0502020202020204" pitchFamily="34" charset="0"/>
              </a:rPr>
              <a:t>$250Million approximately </a:t>
            </a:r>
            <a:r>
              <a:rPr lang="en-GB" sz="2000" dirty="0">
                <a:effectLst>
                  <a:outerShdw blurRad="38100" dist="38100" dir="2700000" algn="tl">
                    <a:srgbClr val="000000">
                      <a:alpha val="43137"/>
                    </a:srgbClr>
                  </a:outerShdw>
                </a:effectLst>
                <a:latin typeface="Century Gothic" panose="020B0502020202020204" pitchFamily="34" charset="0"/>
              </a:rPr>
              <a:t>is to be raised to start up the airline by private investors</a:t>
            </a:r>
            <a:endParaRPr kumimoji="0" lang="en-NG" sz="2000" i="0" u="none" strike="noStrike" cap="none" spc="0" normalizeH="0" baseline="0" dirty="0">
              <a:ln>
                <a:noFill/>
              </a:ln>
              <a:solidFill>
                <a:srgbClr val="000000"/>
              </a:solidFill>
              <a:effectLst>
                <a:outerShdw blurRad="38100" dist="38100" dir="2700000" algn="tl">
                  <a:srgbClr val="000000">
                    <a:alpha val="43137"/>
                  </a:srgbClr>
                </a:outerShdw>
              </a:effectLst>
              <a:uFillTx/>
              <a:latin typeface="Century Gothic" panose="020B0502020202020204" pitchFamily="34" charset="0"/>
              <a:sym typeface="Calibri"/>
            </a:endParaRPr>
          </a:p>
        </p:txBody>
      </p:sp>
      <p:pic>
        <p:nvPicPr>
          <p:cNvPr id="25602" name="Picture 2" descr="20 List of Airlines in Nigeria and Their Websites [DOMESTIC &amp; INTERNATIONAL]">
            <a:extLst>
              <a:ext uri="{FF2B5EF4-FFF2-40B4-BE49-F238E27FC236}">
                <a16:creationId xmlns:a16="http://schemas.microsoft.com/office/drawing/2014/main" id="{4B7EBC71-B6CD-4C0E-9018-9EBC6699F3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72" y="4821382"/>
            <a:ext cx="3290711" cy="1915647"/>
          </a:xfrm>
          <a:prstGeom prst="rect">
            <a:avLst/>
          </a:prstGeom>
          <a:noFill/>
          <a:extLst>
            <a:ext uri="{909E8E84-426E-40DD-AFC4-6F175D3DCCD1}">
              <a14:hiddenFill xmlns:a14="http://schemas.microsoft.com/office/drawing/2010/main">
                <a:solidFill>
                  <a:srgbClr val="FFFFFF"/>
                </a:solidFill>
              </a14:hiddenFill>
            </a:ext>
          </a:extLst>
        </p:spPr>
      </p:pic>
      <p:pic>
        <p:nvPicPr>
          <p:cNvPr id="26626" name="Picture 2" descr="List of airlines in Nigeria and their owners ▷ Legit.ng">
            <a:extLst>
              <a:ext uri="{FF2B5EF4-FFF2-40B4-BE49-F238E27FC236}">
                <a16:creationId xmlns:a16="http://schemas.microsoft.com/office/drawing/2014/main" id="{060EE5A7-9CC2-493F-96F4-E5EE954D86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5955" y="4817644"/>
            <a:ext cx="3392199" cy="1919385"/>
          </a:xfrm>
          <a:prstGeom prst="rect">
            <a:avLst/>
          </a:prstGeom>
          <a:noFill/>
          <a:extLst>
            <a:ext uri="{909E8E84-426E-40DD-AFC4-6F175D3DCCD1}">
              <a14:hiddenFill xmlns:a14="http://schemas.microsoft.com/office/drawing/2010/main">
                <a:solidFill>
                  <a:srgbClr val="FFFFFF"/>
                </a:solidFill>
              </a14:hiddenFill>
            </a:ext>
          </a:extLst>
        </p:spPr>
      </p:pic>
      <p:pic>
        <p:nvPicPr>
          <p:cNvPr id="27650" name="Picture 2" descr="Why a new national carrier for Nigeria is never likely to get off the ground">
            <a:extLst>
              <a:ext uri="{FF2B5EF4-FFF2-40B4-BE49-F238E27FC236}">
                <a16:creationId xmlns:a16="http://schemas.microsoft.com/office/drawing/2014/main" id="{B1EF8220-0070-4B01-841B-F509095F75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8156" y="4817644"/>
            <a:ext cx="3044344" cy="1919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72098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ctangle 10"/>
          <p:cNvSpPr/>
          <p:nvPr/>
        </p:nvSpPr>
        <p:spPr>
          <a:xfrm>
            <a:off x="89372" y="1106550"/>
            <a:ext cx="9721384" cy="5657039"/>
          </a:xfrm>
          <a:prstGeom prst="rect">
            <a:avLst/>
          </a:prstGeom>
          <a:solidFill>
            <a:srgbClr val="FFFFFF"/>
          </a:solidFill>
          <a:ln>
            <a:solidFill>
              <a:schemeClr val="accent3">
                <a:lumOff val="10616"/>
              </a:schemeClr>
            </a:solidFill>
            <a:miter/>
          </a:ln>
          <a:effectLst>
            <a:outerShdw blurRad="63500" dist="12700" dir="5400000" rotWithShape="0">
              <a:srgbClr val="404040">
                <a:alpha val="40000"/>
              </a:srgbClr>
            </a:outerShdw>
          </a:effectLst>
        </p:spPr>
        <p:txBody>
          <a:bodyPr lIns="45719" rIns="45719" anchor="ctr"/>
          <a:lstStyle/>
          <a:p>
            <a:pPr>
              <a:defRPr sz="1500"/>
            </a:pPr>
            <a:endParaRPr/>
          </a:p>
        </p:txBody>
      </p:sp>
      <p:grpSp>
        <p:nvGrpSpPr>
          <p:cNvPr id="335" name="TextBox 6"/>
          <p:cNvGrpSpPr/>
          <p:nvPr/>
        </p:nvGrpSpPr>
        <p:grpSpPr>
          <a:xfrm>
            <a:off x="1084519" y="-4492"/>
            <a:ext cx="8821483" cy="932847"/>
            <a:chOff x="-1" y="-1"/>
            <a:chExt cx="8821481" cy="932846"/>
          </a:xfrm>
        </p:grpSpPr>
        <p:sp>
          <p:nvSpPr>
            <p:cNvPr id="333" name="Rectangle"/>
            <p:cNvSpPr/>
            <p:nvPr/>
          </p:nvSpPr>
          <p:spPr>
            <a:xfrm>
              <a:off x="-1" y="-1"/>
              <a:ext cx="8821481" cy="932846"/>
            </a:xfrm>
            <a:prstGeom prst="rect">
              <a:avLst/>
            </a:prstGeom>
            <a:solidFill>
              <a:srgbClr val="548235"/>
            </a:solidFill>
            <a:ln w="12700" cap="flat">
              <a:noFill/>
              <a:miter lim="400000"/>
            </a:ln>
            <a:effectLst/>
          </p:spPr>
          <p:txBody>
            <a:bodyPr wrap="square" lIns="45719" tIns="45719" rIns="45719" bIns="45719" numCol="1" anchor="ctr">
              <a:noAutofit/>
            </a:bodyPr>
            <a:lstStyle/>
            <a:p>
              <a:pPr algn="ctr">
                <a:defRPr sz="3600">
                  <a:solidFill>
                    <a:srgbClr val="FFFFFF"/>
                  </a:solidFill>
                  <a:latin typeface="Century Gothic"/>
                  <a:ea typeface="Century Gothic"/>
                  <a:cs typeface="Century Gothic"/>
                  <a:sym typeface="Century Gothic"/>
                </a:defRPr>
              </a:pPr>
              <a:endParaRPr dirty="0"/>
            </a:p>
          </p:txBody>
        </p:sp>
        <p:sp>
          <p:nvSpPr>
            <p:cNvPr id="334" name="HOW WAS BOF HELPDESK IMPLEMENTED ?"/>
            <p:cNvSpPr/>
            <p:nvPr/>
          </p:nvSpPr>
          <p:spPr>
            <a:xfrm>
              <a:off x="-1" y="174036"/>
              <a:ext cx="8821481" cy="5847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3600">
                  <a:solidFill>
                    <a:srgbClr val="FFFFFF"/>
                  </a:solidFill>
                  <a:latin typeface="Century Gothic"/>
                  <a:ea typeface="Century Gothic"/>
                  <a:cs typeface="Century Gothic"/>
                  <a:sym typeface="Century Gothic"/>
                </a:defRPr>
              </a:lvl1pPr>
            </a:lstStyle>
            <a:p>
              <a:r>
                <a:rPr lang="en-US" sz="3200" b="1" dirty="0"/>
                <a:t>SUB – NATIONAL LEVELS/COLLABORATION</a:t>
              </a:r>
            </a:p>
          </p:txBody>
        </p:sp>
      </p:grpSp>
      <p:pic>
        <p:nvPicPr>
          <p:cNvPr id="336" name="Picture 14" descr="Picture 14"/>
          <p:cNvPicPr>
            <a:picLocks noChangeAspect="1"/>
          </p:cNvPicPr>
          <p:nvPr/>
        </p:nvPicPr>
        <p:blipFill>
          <a:blip r:embed="rId3" cstate="print"/>
          <a:stretch>
            <a:fillRect/>
          </a:stretch>
        </p:blipFill>
        <p:spPr>
          <a:xfrm>
            <a:off x="47466" y="4935"/>
            <a:ext cx="1094792" cy="935666"/>
          </a:xfrm>
          <a:prstGeom prst="rect">
            <a:avLst/>
          </a:prstGeom>
          <a:ln w="12700">
            <a:miter lim="400000"/>
          </a:ln>
        </p:spPr>
      </p:pic>
      <p:sp>
        <p:nvSpPr>
          <p:cNvPr id="341" name="Slide Number Placeholder 1"/>
          <p:cNvSpPr>
            <a:spLocks noGrp="1"/>
          </p:cNvSpPr>
          <p:nvPr>
            <p:ph type="sldNum" sz="quarter" idx="2"/>
          </p:nvPr>
        </p:nvSpPr>
        <p:spPr>
          <a:xfrm>
            <a:off x="9552646" y="6404294"/>
            <a:ext cx="263982"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12</a:t>
            </a:fld>
            <a:endParaRPr/>
          </a:p>
        </p:txBody>
      </p:sp>
      <p:sp>
        <p:nvSpPr>
          <p:cNvPr id="11" name="Rectangle 3"/>
          <p:cNvSpPr txBox="1">
            <a:spLocks noChangeArrowheads="1"/>
          </p:cNvSpPr>
          <p:nvPr/>
        </p:nvSpPr>
        <p:spPr>
          <a:xfrm>
            <a:off x="353355" y="988770"/>
            <a:ext cx="9552645" cy="5174584"/>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0838" indent="-351065">
              <a:spcBef>
                <a:spcPts val="600"/>
              </a:spcBef>
              <a:buNone/>
            </a:pPr>
            <a:r>
              <a:rPr lang="en-US" sz="3600" b="1" dirty="0">
                <a:solidFill>
                  <a:srgbClr val="000000"/>
                </a:solidFill>
                <a:effectLst>
                  <a:outerShdw blurRad="38100" dist="38100" dir="2700000" algn="tl">
                    <a:srgbClr val="000000">
                      <a:alpha val="43137"/>
                    </a:srgbClr>
                  </a:outerShdw>
                </a:effectLst>
                <a:uFill>
                  <a:solidFill>
                    <a:srgbClr val="000000"/>
                  </a:solidFill>
                </a:uFill>
                <a:latin typeface="Century Gothic" panose="020B0502020202020204" pitchFamily="34" charset="0"/>
                <a:sym typeface="Century Gothic"/>
              </a:rPr>
              <a:t>Flight Route Development</a:t>
            </a:r>
          </a:p>
          <a:p>
            <a:pPr marL="270838" indent="-351065">
              <a:spcBef>
                <a:spcPts val="600"/>
              </a:spcBef>
              <a:buNone/>
            </a:pPr>
            <a:endParaRPr lang="en-US" sz="3000" b="1" dirty="0">
              <a:solidFill>
                <a:srgbClr val="000000"/>
              </a:solidFill>
              <a:uFill>
                <a:solidFill>
                  <a:srgbClr val="000000"/>
                </a:solidFill>
              </a:uFill>
              <a:latin typeface="Century Gothic" panose="020B0502020202020204" pitchFamily="34" charset="0"/>
              <a:sym typeface="Century Gothic"/>
            </a:endParaRPr>
          </a:p>
        </p:txBody>
      </p:sp>
      <p:sp>
        <p:nvSpPr>
          <p:cNvPr id="2" name="TextBox 1">
            <a:extLst>
              <a:ext uri="{FF2B5EF4-FFF2-40B4-BE49-F238E27FC236}">
                <a16:creationId xmlns:a16="http://schemas.microsoft.com/office/drawing/2014/main" id="{927EE985-1677-40EE-9F0B-0C31E262FCD5}"/>
              </a:ext>
            </a:extLst>
          </p:cNvPr>
          <p:cNvSpPr txBox="1"/>
          <p:nvPr/>
        </p:nvSpPr>
        <p:spPr>
          <a:xfrm>
            <a:off x="5722675" y="2103406"/>
            <a:ext cx="4004624" cy="4093426"/>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indent="-342900" algn="just" defTabSz="914400" rtl="0" fontAlgn="auto" latinLnBrk="0" hangingPunct="0">
              <a:lnSpc>
                <a:spcPct val="100000"/>
              </a:lnSpc>
              <a:spcBef>
                <a:spcPts val="0"/>
              </a:spcBef>
              <a:spcAft>
                <a:spcPts val="0"/>
              </a:spcAft>
              <a:buClrTx/>
              <a:buSzTx/>
              <a:buFont typeface="Wingdings" panose="05000000000000000000" pitchFamily="2" charset="2"/>
              <a:buChar char="ü"/>
              <a:tabLst/>
            </a:pPr>
            <a:r>
              <a:rPr kumimoji="0" lang="en-GB" sz="2000" b="1" i="0" u="none" strike="noStrike" cap="none" spc="0" normalizeH="0" baseline="0" dirty="0">
                <a:ln>
                  <a:noFill/>
                </a:ln>
                <a:solidFill>
                  <a:srgbClr val="000000"/>
                </a:solidFill>
                <a:effectLst>
                  <a:outerShdw blurRad="38100" dist="38100" dir="2700000" algn="tl">
                    <a:srgbClr val="000000">
                      <a:alpha val="43137"/>
                    </a:srgbClr>
                  </a:outerShdw>
                </a:effectLst>
                <a:uFillTx/>
                <a:latin typeface="Century Gothic" panose="020B0502020202020204" pitchFamily="34" charset="0"/>
                <a:sym typeface="Calibri"/>
              </a:rPr>
              <a:t>State Governments </a:t>
            </a:r>
            <a:r>
              <a:rPr kumimoji="0" lang="en-GB" sz="2000" i="0" u="none" strike="noStrike" cap="none" spc="0" normalizeH="0" baseline="0" dirty="0">
                <a:ln>
                  <a:noFill/>
                </a:ln>
                <a:solidFill>
                  <a:srgbClr val="000000"/>
                </a:solidFill>
                <a:effectLst>
                  <a:outerShdw blurRad="38100" dist="38100" dir="2700000" algn="tl">
                    <a:srgbClr val="000000">
                      <a:alpha val="43137"/>
                    </a:srgbClr>
                  </a:outerShdw>
                </a:effectLst>
                <a:uFillTx/>
                <a:latin typeface="Century Gothic" panose="020B0502020202020204" pitchFamily="34" charset="0"/>
                <a:sym typeface="Calibri"/>
              </a:rPr>
              <a:t>are invited to </a:t>
            </a:r>
            <a:r>
              <a:rPr kumimoji="0" lang="en-GB" sz="2000" b="1" i="0" u="none" strike="noStrike" cap="none" spc="0" normalizeH="0" baseline="0" dirty="0">
                <a:ln>
                  <a:noFill/>
                </a:ln>
                <a:solidFill>
                  <a:srgbClr val="000000"/>
                </a:solidFill>
                <a:effectLst>
                  <a:outerShdw blurRad="38100" dist="38100" dir="2700000" algn="tl">
                    <a:srgbClr val="000000">
                      <a:alpha val="43137"/>
                    </a:srgbClr>
                  </a:outerShdw>
                </a:effectLst>
                <a:uFillTx/>
                <a:latin typeface="Century Gothic" panose="020B0502020202020204" pitchFamily="34" charset="0"/>
                <a:sym typeface="Calibri"/>
              </a:rPr>
              <a:t>collaborate with airlines by paying for seats </a:t>
            </a:r>
            <a:r>
              <a:rPr kumimoji="0" lang="en-GB" sz="2000" i="0" u="none" strike="noStrike" cap="none" spc="0" normalizeH="0" baseline="0" dirty="0">
                <a:ln>
                  <a:noFill/>
                </a:ln>
                <a:solidFill>
                  <a:srgbClr val="000000"/>
                </a:solidFill>
                <a:effectLst>
                  <a:outerShdw blurRad="38100" dist="38100" dir="2700000" algn="tl">
                    <a:srgbClr val="000000">
                      <a:alpha val="43137"/>
                    </a:srgbClr>
                  </a:outerShdw>
                </a:effectLst>
                <a:uFillTx/>
                <a:latin typeface="Century Gothic" panose="020B0502020202020204" pitchFamily="34" charset="0"/>
                <a:sym typeface="Calibri"/>
              </a:rPr>
              <a:t>to encourage </a:t>
            </a:r>
            <a:r>
              <a:rPr kumimoji="0" lang="en-GB" sz="2000" b="1" i="0" u="none" strike="noStrike" cap="none" spc="0" normalizeH="0" baseline="0" dirty="0">
                <a:ln>
                  <a:noFill/>
                </a:ln>
                <a:solidFill>
                  <a:srgbClr val="000000"/>
                </a:solidFill>
                <a:effectLst>
                  <a:outerShdw blurRad="38100" dist="38100" dir="2700000" algn="tl">
                    <a:srgbClr val="000000">
                      <a:alpha val="43137"/>
                    </a:srgbClr>
                  </a:outerShdw>
                </a:effectLst>
                <a:uFillTx/>
                <a:latin typeface="Century Gothic" panose="020B0502020202020204" pitchFamily="34" charset="0"/>
                <a:sym typeface="Calibri"/>
              </a:rPr>
              <a:t>local and regional operations </a:t>
            </a:r>
            <a:r>
              <a:rPr kumimoji="0" lang="en-GB" sz="2000" i="0" u="none" strike="noStrike" cap="none" spc="0" normalizeH="0" baseline="0" dirty="0">
                <a:ln>
                  <a:noFill/>
                </a:ln>
                <a:solidFill>
                  <a:srgbClr val="000000"/>
                </a:solidFill>
                <a:effectLst>
                  <a:outerShdw blurRad="38100" dist="38100" dir="2700000" algn="tl">
                    <a:srgbClr val="000000">
                      <a:alpha val="43137"/>
                    </a:srgbClr>
                  </a:outerShdw>
                </a:effectLst>
                <a:uFillTx/>
                <a:latin typeface="Century Gothic" panose="020B0502020202020204" pitchFamily="34" charset="0"/>
                <a:sym typeface="Calibri"/>
              </a:rPr>
              <a:t>from the various states.</a:t>
            </a:r>
          </a:p>
          <a:p>
            <a:pPr marL="342900" marR="0" indent="-342900" algn="just" defTabSz="914400" rtl="0" fontAlgn="auto" latinLnBrk="0" hangingPunct="0">
              <a:lnSpc>
                <a:spcPct val="100000"/>
              </a:lnSpc>
              <a:spcBef>
                <a:spcPts val="0"/>
              </a:spcBef>
              <a:spcAft>
                <a:spcPts val="0"/>
              </a:spcAft>
              <a:buClrTx/>
              <a:buSzTx/>
              <a:buFont typeface="Wingdings" panose="05000000000000000000" pitchFamily="2" charset="2"/>
              <a:buChar char="ü"/>
              <a:tabLst/>
            </a:pPr>
            <a:r>
              <a:rPr lang="en-GB" sz="2000" b="1" dirty="0">
                <a:effectLst>
                  <a:outerShdw blurRad="38100" dist="38100" dir="2700000" algn="tl">
                    <a:srgbClr val="000000">
                      <a:alpha val="43137"/>
                    </a:srgbClr>
                  </a:outerShdw>
                </a:effectLst>
                <a:latin typeface="Century Gothic" panose="020B0502020202020204" pitchFamily="34" charset="0"/>
              </a:rPr>
              <a:t>State Governments </a:t>
            </a:r>
            <a:r>
              <a:rPr lang="en-GB" sz="2000" dirty="0">
                <a:effectLst>
                  <a:outerShdw blurRad="38100" dist="38100" dir="2700000" algn="tl">
                    <a:srgbClr val="000000">
                      <a:alpha val="43137"/>
                    </a:srgbClr>
                  </a:outerShdw>
                </a:effectLst>
                <a:latin typeface="Century Gothic" panose="020B0502020202020204" pitchFamily="34" charset="0"/>
              </a:rPr>
              <a:t>are also encouraged to </a:t>
            </a:r>
            <a:r>
              <a:rPr lang="en-GB" sz="2000" b="1" dirty="0">
                <a:effectLst>
                  <a:outerShdw blurRad="38100" dist="38100" dir="2700000" algn="tl">
                    <a:srgbClr val="000000">
                      <a:alpha val="43137"/>
                    </a:srgbClr>
                  </a:outerShdw>
                </a:effectLst>
                <a:latin typeface="Century Gothic" panose="020B0502020202020204" pitchFamily="34" charset="0"/>
              </a:rPr>
              <a:t>set up Private Airlines</a:t>
            </a:r>
            <a:r>
              <a:rPr lang="en-GB" sz="2000" dirty="0">
                <a:effectLst>
                  <a:outerShdw blurRad="38100" dist="38100" dir="2700000" algn="tl">
                    <a:srgbClr val="000000">
                      <a:alpha val="43137"/>
                    </a:srgbClr>
                  </a:outerShdw>
                </a:effectLst>
                <a:latin typeface="Century Gothic" panose="020B0502020202020204" pitchFamily="34" charset="0"/>
              </a:rPr>
              <a:t> to take advantage of prospective routes both locally and regionally </a:t>
            </a:r>
            <a:r>
              <a:rPr lang="en-GB" sz="2000" dirty="0" err="1">
                <a:effectLst>
                  <a:outerShdw blurRad="38100" dist="38100" dir="2700000" algn="tl">
                    <a:srgbClr val="000000">
                      <a:alpha val="43137"/>
                    </a:srgbClr>
                  </a:outerShdw>
                </a:effectLst>
                <a:latin typeface="Century Gothic" panose="020B0502020202020204" pitchFamily="34" charset="0"/>
              </a:rPr>
              <a:t>e.g</a:t>
            </a:r>
            <a:r>
              <a:rPr lang="en-GB" sz="2000" dirty="0">
                <a:effectLst>
                  <a:outerShdw blurRad="38100" dist="38100" dir="2700000" algn="tl">
                    <a:srgbClr val="000000">
                      <a:alpha val="43137"/>
                    </a:srgbClr>
                  </a:outerShdw>
                </a:effectLst>
                <a:latin typeface="Century Gothic" panose="020B0502020202020204" pitchFamily="34" charset="0"/>
              </a:rPr>
              <a:t> </a:t>
            </a:r>
            <a:r>
              <a:rPr lang="en-GB" sz="2000" dirty="0" err="1">
                <a:effectLst>
                  <a:outerShdw blurRad="38100" dist="38100" dir="2700000" algn="tl">
                    <a:srgbClr val="000000">
                      <a:alpha val="43137"/>
                    </a:srgbClr>
                  </a:outerShdw>
                </a:effectLst>
                <a:latin typeface="Century Gothic" panose="020B0502020202020204" pitchFamily="34" charset="0"/>
              </a:rPr>
              <a:t>Abom</a:t>
            </a:r>
            <a:r>
              <a:rPr lang="en-GB" sz="2000" dirty="0">
                <a:effectLst>
                  <a:outerShdw blurRad="38100" dist="38100" dir="2700000" algn="tl">
                    <a:srgbClr val="000000">
                      <a:alpha val="43137"/>
                    </a:srgbClr>
                  </a:outerShdw>
                </a:effectLst>
                <a:latin typeface="Century Gothic" panose="020B0502020202020204" pitchFamily="34" charset="0"/>
              </a:rPr>
              <a:t> Air, </a:t>
            </a:r>
            <a:r>
              <a:rPr lang="en-GB" sz="2000" dirty="0" err="1">
                <a:effectLst>
                  <a:outerShdw blurRad="38100" dist="38100" dir="2700000" algn="tl">
                    <a:srgbClr val="000000">
                      <a:alpha val="43137"/>
                    </a:srgbClr>
                  </a:outerShdw>
                </a:effectLst>
                <a:latin typeface="Century Gothic" panose="020B0502020202020204" pitchFamily="34" charset="0"/>
              </a:rPr>
              <a:t>Cally</a:t>
            </a:r>
            <a:r>
              <a:rPr lang="en-GB" sz="2000" dirty="0">
                <a:effectLst>
                  <a:outerShdw blurRad="38100" dist="38100" dir="2700000" algn="tl">
                    <a:srgbClr val="000000">
                      <a:alpha val="43137"/>
                    </a:srgbClr>
                  </a:outerShdw>
                </a:effectLst>
                <a:latin typeface="Century Gothic" panose="020B0502020202020204" pitchFamily="34" charset="0"/>
              </a:rPr>
              <a:t> Air, United Air etc</a:t>
            </a:r>
            <a:endParaRPr kumimoji="0" lang="en-NG" sz="1800" i="0" u="none" strike="noStrike" cap="none" spc="0" normalizeH="0" baseline="0" dirty="0">
              <a:ln>
                <a:noFill/>
              </a:ln>
              <a:solidFill>
                <a:srgbClr val="000000"/>
              </a:solidFill>
              <a:effectLst>
                <a:outerShdw blurRad="38100" dist="38100" dir="2700000" algn="tl">
                  <a:srgbClr val="000000">
                    <a:alpha val="43137"/>
                  </a:srgbClr>
                </a:outerShdw>
              </a:effectLst>
              <a:uFillTx/>
              <a:latin typeface="Century Gothic" panose="020B0502020202020204" pitchFamily="34" charset="0"/>
              <a:sym typeface="Calibri"/>
            </a:endParaRPr>
          </a:p>
        </p:txBody>
      </p:sp>
      <p:pic>
        <p:nvPicPr>
          <p:cNvPr id="4098" name="Picture 2" descr="Arik Air flights">
            <a:extLst>
              <a:ext uri="{FF2B5EF4-FFF2-40B4-BE49-F238E27FC236}">
                <a16:creationId xmlns:a16="http://schemas.microsoft.com/office/drawing/2014/main" id="{78970AB0-937C-45BF-8AE3-B05F67625B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028" y="1754295"/>
            <a:ext cx="5192664" cy="4791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98555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ctangle 10"/>
          <p:cNvSpPr/>
          <p:nvPr/>
        </p:nvSpPr>
        <p:spPr>
          <a:xfrm>
            <a:off x="359228" y="1002633"/>
            <a:ext cx="9193417" cy="5657039"/>
          </a:xfrm>
          <a:prstGeom prst="rect">
            <a:avLst/>
          </a:prstGeom>
          <a:solidFill>
            <a:srgbClr val="FFFFFF"/>
          </a:solidFill>
          <a:ln>
            <a:solidFill>
              <a:schemeClr val="accent3">
                <a:lumOff val="10616"/>
              </a:schemeClr>
            </a:solidFill>
            <a:miter/>
          </a:ln>
          <a:effectLst>
            <a:outerShdw blurRad="63500" dist="12700" dir="5400000" rotWithShape="0">
              <a:srgbClr val="404040">
                <a:alpha val="40000"/>
              </a:srgbClr>
            </a:outerShdw>
          </a:effectLst>
        </p:spPr>
        <p:txBody>
          <a:bodyPr lIns="45719" rIns="45719" anchor="ctr"/>
          <a:lstStyle/>
          <a:p>
            <a:pPr>
              <a:defRPr sz="1500"/>
            </a:pPr>
            <a:endParaRPr/>
          </a:p>
        </p:txBody>
      </p:sp>
      <p:grpSp>
        <p:nvGrpSpPr>
          <p:cNvPr id="335" name="TextBox 6"/>
          <p:cNvGrpSpPr/>
          <p:nvPr/>
        </p:nvGrpSpPr>
        <p:grpSpPr>
          <a:xfrm>
            <a:off x="1084519" y="-4492"/>
            <a:ext cx="8821483" cy="932847"/>
            <a:chOff x="-1" y="-1"/>
            <a:chExt cx="8821481" cy="932846"/>
          </a:xfrm>
        </p:grpSpPr>
        <p:sp>
          <p:nvSpPr>
            <p:cNvPr id="333" name="Rectangle"/>
            <p:cNvSpPr/>
            <p:nvPr/>
          </p:nvSpPr>
          <p:spPr>
            <a:xfrm>
              <a:off x="-1" y="-1"/>
              <a:ext cx="8821481" cy="932846"/>
            </a:xfrm>
            <a:prstGeom prst="rect">
              <a:avLst/>
            </a:prstGeom>
            <a:solidFill>
              <a:srgbClr val="548235"/>
            </a:solidFill>
            <a:ln w="12700" cap="flat">
              <a:noFill/>
              <a:miter lim="400000"/>
            </a:ln>
            <a:effectLst/>
          </p:spPr>
          <p:txBody>
            <a:bodyPr wrap="square" lIns="45719" tIns="45719" rIns="45719" bIns="45719" numCol="1" anchor="ctr">
              <a:noAutofit/>
            </a:bodyPr>
            <a:lstStyle/>
            <a:p>
              <a:pPr algn="ctr">
                <a:defRPr sz="3600">
                  <a:solidFill>
                    <a:srgbClr val="FFFFFF"/>
                  </a:solidFill>
                  <a:latin typeface="Century Gothic"/>
                  <a:ea typeface="Century Gothic"/>
                  <a:cs typeface="Century Gothic"/>
                  <a:sym typeface="Century Gothic"/>
                </a:defRPr>
              </a:pPr>
              <a:endParaRPr dirty="0"/>
            </a:p>
          </p:txBody>
        </p:sp>
        <p:sp>
          <p:nvSpPr>
            <p:cNvPr id="334" name="HOW WAS BOF HELPDESK IMPLEMENTED ?"/>
            <p:cNvSpPr/>
            <p:nvPr/>
          </p:nvSpPr>
          <p:spPr>
            <a:xfrm>
              <a:off x="-1" y="143258"/>
              <a:ext cx="8821481" cy="64632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3600">
                  <a:solidFill>
                    <a:srgbClr val="FFFFFF"/>
                  </a:solidFill>
                  <a:latin typeface="Century Gothic"/>
                  <a:ea typeface="Century Gothic"/>
                  <a:cs typeface="Century Gothic"/>
                  <a:sym typeface="Century Gothic"/>
                </a:defRPr>
              </a:lvl1pPr>
            </a:lstStyle>
            <a:p>
              <a:endParaRPr lang="en-US" b="1" dirty="0"/>
            </a:p>
          </p:txBody>
        </p:sp>
      </p:grpSp>
      <p:pic>
        <p:nvPicPr>
          <p:cNvPr id="336" name="Picture 14" descr="Picture 14"/>
          <p:cNvPicPr>
            <a:picLocks noChangeAspect="1"/>
          </p:cNvPicPr>
          <p:nvPr/>
        </p:nvPicPr>
        <p:blipFill>
          <a:blip r:embed="rId3" cstate="print"/>
          <a:stretch>
            <a:fillRect/>
          </a:stretch>
        </p:blipFill>
        <p:spPr>
          <a:xfrm>
            <a:off x="47466" y="4935"/>
            <a:ext cx="1094792" cy="935666"/>
          </a:xfrm>
          <a:prstGeom prst="rect">
            <a:avLst/>
          </a:prstGeom>
          <a:ln w="12700">
            <a:miter lim="400000"/>
          </a:ln>
        </p:spPr>
      </p:pic>
      <p:sp>
        <p:nvSpPr>
          <p:cNvPr id="341" name="Slide Number Placeholder 1"/>
          <p:cNvSpPr>
            <a:spLocks noGrp="1"/>
          </p:cNvSpPr>
          <p:nvPr>
            <p:ph type="sldNum" sz="quarter" idx="2"/>
          </p:nvPr>
        </p:nvSpPr>
        <p:spPr>
          <a:xfrm>
            <a:off x="9552646" y="6404294"/>
            <a:ext cx="263982"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13</a:t>
            </a:fld>
            <a:endParaRPr/>
          </a:p>
        </p:txBody>
      </p:sp>
      <p:sp>
        <p:nvSpPr>
          <p:cNvPr id="11" name="Rectangle 3"/>
          <p:cNvSpPr txBox="1">
            <a:spLocks noChangeArrowheads="1"/>
          </p:cNvSpPr>
          <p:nvPr/>
        </p:nvSpPr>
        <p:spPr>
          <a:xfrm>
            <a:off x="353355" y="950028"/>
            <a:ext cx="9193417" cy="5568408"/>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0838" indent="-351065">
              <a:spcBef>
                <a:spcPts val="600"/>
              </a:spcBef>
              <a:buNone/>
            </a:pPr>
            <a:r>
              <a:rPr lang="en-US" sz="3000" b="1" dirty="0">
                <a:solidFill>
                  <a:srgbClr val="000000"/>
                </a:solidFill>
                <a:uFill>
                  <a:solidFill>
                    <a:srgbClr val="000000"/>
                  </a:solidFill>
                </a:uFill>
                <a:latin typeface="Century Gothic" panose="020B0502020202020204" pitchFamily="34" charset="0"/>
                <a:sym typeface="Century Gothic"/>
              </a:rPr>
              <a:t>Establishment of An Aviation Leasing Company</a:t>
            </a:r>
          </a:p>
          <a:p>
            <a:pPr marL="636598" lvl="1" indent="-351065" algn="just">
              <a:spcBef>
                <a:spcPts val="600"/>
              </a:spcBef>
              <a:buFont typeface="Wingdings" panose="05000000000000000000" pitchFamily="2" charset="2"/>
              <a:buChar char="ü"/>
            </a:pPr>
            <a:endParaRPr lang="en-GB" sz="1600" dirty="0">
              <a:latin typeface="Century Gothic" panose="020B0502020202020204" pitchFamily="34" charset="0"/>
            </a:endParaRPr>
          </a:p>
          <a:p>
            <a:pPr marL="636598" lvl="1" indent="-351065" algn="just">
              <a:spcBef>
                <a:spcPts val="600"/>
              </a:spcBef>
              <a:buFont typeface="Wingdings" panose="05000000000000000000" pitchFamily="2" charset="2"/>
              <a:buChar char="ü"/>
            </a:pPr>
            <a:r>
              <a:rPr lang="en-GB" sz="1600" dirty="0">
                <a:latin typeface="Century Gothic" panose="020B0502020202020204" pitchFamily="34" charset="0"/>
              </a:rPr>
              <a:t>The Aviation Leasing Company (ALC) will provide leasing opportunities for Nigerian and African airlines in order to boost fleet size, alleviate the problem of aircraft leasing and high insurance premium charges. </a:t>
            </a:r>
          </a:p>
          <a:p>
            <a:pPr marL="636598" lvl="1" indent="-351065" algn="just">
              <a:spcBef>
                <a:spcPts val="600"/>
              </a:spcBef>
              <a:buFont typeface="Wingdings" panose="05000000000000000000" pitchFamily="2" charset="2"/>
              <a:buChar char="ü"/>
            </a:pPr>
            <a:r>
              <a:rPr lang="en-GB" sz="1600" dirty="0">
                <a:latin typeface="Century Gothic" panose="020B0502020202020204" pitchFamily="34" charset="0"/>
              </a:rPr>
              <a:t>The ALC has been structured as a Joint Venture between the Government and Private sector, and its business objectives will be to initially lease aircraft from international lessors and subsequently sub-lease to African airlines, and in the future acquire, own and lease its own aircraft. </a:t>
            </a:r>
          </a:p>
          <a:p>
            <a:pPr marL="636598" lvl="1" indent="-351065" algn="just">
              <a:spcBef>
                <a:spcPts val="600"/>
              </a:spcBef>
              <a:buFont typeface="Wingdings" panose="05000000000000000000" pitchFamily="2" charset="2"/>
              <a:buChar char="ü"/>
            </a:pPr>
            <a:r>
              <a:rPr lang="en-GB" sz="1600" dirty="0">
                <a:latin typeface="Century Gothic" panose="020B0502020202020204" pitchFamily="34" charset="0"/>
              </a:rPr>
              <a:t>The Government is considering providing financial guarantees and ensuring fiscal incentives to facilitate the success of the ALC.</a:t>
            </a:r>
            <a:br>
              <a:rPr lang="en-GB" sz="1600" b="1" dirty="0">
                <a:solidFill>
                  <a:srgbClr val="000000"/>
                </a:solidFill>
                <a:uFill>
                  <a:solidFill>
                    <a:srgbClr val="000000"/>
                  </a:solidFill>
                </a:uFill>
                <a:latin typeface="Century Gothic" panose="020B0502020202020204" pitchFamily="34" charset="0"/>
                <a:sym typeface="Century Gothic"/>
              </a:rPr>
            </a:br>
            <a:endParaRPr lang="en-GB" sz="1600" b="1" dirty="0">
              <a:solidFill>
                <a:srgbClr val="000000"/>
              </a:solidFill>
              <a:uFill>
                <a:solidFill>
                  <a:srgbClr val="000000"/>
                </a:solidFill>
              </a:uFill>
              <a:latin typeface="Century Gothic" panose="020B0502020202020204" pitchFamily="34" charset="0"/>
              <a:sym typeface="Century Gothic"/>
            </a:endParaRPr>
          </a:p>
          <a:p>
            <a:pPr marL="270838" indent="-351065">
              <a:spcBef>
                <a:spcPts val="600"/>
              </a:spcBef>
              <a:buNone/>
            </a:pPr>
            <a:r>
              <a:rPr lang="en-GB" sz="1600" b="1" dirty="0">
                <a:solidFill>
                  <a:srgbClr val="000000"/>
                </a:solidFill>
                <a:uFill>
                  <a:solidFill>
                    <a:srgbClr val="000000"/>
                  </a:solidFill>
                </a:uFill>
                <a:latin typeface="Century Gothic" panose="020B0502020202020204" pitchFamily="34" charset="0"/>
                <a:sym typeface="Century Gothic"/>
              </a:rPr>
              <a:t>	</a:t>
            </a:r>
            <a:r>
              <a:rPr lang="en-GB" sz="1600" b="1" dirty="0">
                <a:latin typeface="Century Gothic" panose="020B0502020202020204" pitchFamily="34" charset="0"/>
              </a:rPr>
              <a:t>STATUS:</a:t>
            </a:r>
            <a:r>
              <a:rPr lang="en-GB" sz="1600" dirty="0">
                <a:latin typeface="Century Gothic" panose="020B0502020202020204" pitchFamily="34" charset="0"/>
              </a:rPr>
              <a:t> Advanced stage in the Procurement Phase. A preferred partner has been selected, negotiations to commence soon</a:t>
            </a:r>
          </a:p>
          <a:p>
            <a:pPr marL="270838" indent="-351065">
              <a:spcBef>
                <a:spcPts val="600"/>
              </a:spcBef>
              <a:buNone/>
            </a:pPr>
            <a:r>
              <a:rPr lang="en-GB" sz="1600" b="1" dirty="0">
                <a:solidFill>
                  <a:srgbClr val="000000"/>
                </a:solidFill>
                <a:uFill>
                  <a:solidFill>
                    <a:srgbClr val="000000"/>
                  </a:solidFill>
                </a:uFill>
                <a:latin typeface="Century Gothic" panose="020B0502020202020204" pitchFamily="34" charset="0"/>
                <a:sym typeface="Century Gothic"/>
              </a:rPr>
              <a:t>	</a:t>
            </a:r>
          </a:p>
          <a:p>
            <a:pPr marL="270838" indent="-351065">
              <a:spcBef>
                <a:spcPts val="600"/>
              </a:spcBef>
              <a:buNone/>
            </a:pPr>
            <a:r>
              <a:rPr lang="en-GB" sz="1600" b="1" dirty="0">
                <a:solidFill>
                  <a:srgbClr val="000000"/>
                </a:solidFill>
                <a:uFill>
                  <a:solidFill>
                    <a:srgbClr val="000000"/>
                  </a:solidFill>
                </a:uFill>
                <a:latin typeface="Century Gothic" panose="020B0502020202020204" pitchFamily="34" charset="0"/>
                <a:sym typeface="Century Gothic"/>
              </a:rPr>
              <a:t>	NEXT STEP</a:t>
            </a:r>
            <a:r>
              <a:rPr lang="en-GB" sz="1600" b="1" dirty="0">
                <a:latin typeface="Century Gothic" panose="020B0502020202020204" pitchFamily="34" charset="0"/>
              </a:rPr>
              <a:t>:</a:t>
            </a:r>
            <a:r>
              <a:rPr lang="en-GB" sz="1600" dirty="0">
                <a:latin typeface="Century Gothic" panose="020B0502020202020204" pitchFamily="34" charset="0"/>
              </a:rPr>
              <a:t> Commencement of negotiations with preferred partner and finalisation of Full Business Case (FBC)</a:t>
            </a:r>
            <a:endParaRPr lang="en-US" sz="1600" b="1" dirty="0">
              <a:solidFill>
                <a:srgbClr val="000000"/>
              </a:solidFill>
              <a:uFill>
                <a:solidFill>
                  <a:srgbClr val="000000"/>
                </a:solidFill>
              </a:uFill>
              <a:latin typeface="Century Gothic" panose="020B0502020202020204" pitchFamily="34" charset="0"/>
              <a:sym typeface="Century Gothic"/>
            </a:endParaRPr>
          </a:p>
          <a:p>
            <a:pPr marL="0" indent="0" algn="just">
              <a:spcBef>
                <a:spcPts val="600"/>
              </a:spcBef>
              <a:buNone/>
            </a:pPr>
            <a:endParaRPr lang="en-US" sz="1600" dirty="0">
              <a:solidFill>
                <a:srgbClr val="000000"/>
              </a:solidFill>
              <a:uFill>
                <a:solidFill>
                  <a:srgbClr val="000000"/>
                </a:solidFill>
              </a:uFill>
              <a:latin typeface="Century Gothic" panose="020B0502020202020204" pitchFamily="34" charset="0"/>
              <a:sym typeface="Century Gothic"/>
            </a:endParaRPr>
          </a:p>
          <a:p>
            <a:pPr marL="270838" indent="-351065">
              <a:spcBef>
                <a:spcPts val="600"/>
              </a:spcBef>
              <a:buNone/>
            </a:pPr>
            <a:endParaRPr lang="en-US" sz="3000" b="1" dirty="0">
              <a:solidFill>
                <a:srgbClr val="000000"/>
              </a:solidFill>
              <a:uFill>
                <a:solidFill>
                  <a:srgbClr val="000000"/>
                </a:solidFill>
              </a:uFill>
              <a:latin typeface="Century Gothic" panose="020B0502020202020204" pitchFamily="34" charset="0"/>
              <a:sym typeface="Century Gothic"/>
            </a:endParaRPr>
          </a:p>
          <a:p>
            <a:pPr marL="270838" indent="-351065">
              <a:spcBef>
                <a:spcPts val="600"/>
              </a:spcBef>
              <a:buNone/>
            </a:pPr>
            <a:endParaRPr lang="en-US" b="1" dirty="0">
              <a:latin typeface="Century Gothic" panose="020B0502020202020204" pitchFamily="34" charset="0"/>
            </a:endParaRPr>
          </a:p>
        </p:txBody>
      </p:sp>
    </p:spTree>
    <p:extLst>
      <p:ext uri="{BB962C8B-B14F-4D97-AF65-F5344CB8AC3E}">
        <p14:creationId xmlns:p14="http://schemas.microsoft.com/office/powerpoint/2010/main" val="377943614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ctangle 10"/>
          <p:cNvSpPr/>
          <p:nvPr/>
        </p:nvSpPr>
        <p:spPr>
          <a:xfrm>
            <a:off x="359228" y="1002633"/>
            <a:ext cx="9193417" cy="5657039"/>
          </a:xfrm>
          <a:prstGeom prst="rect">
            <a:avLst/>
          </a:prstGeom>
          <a:solidFill>
            <a:srgbClr val="FFFFFF"/>
          </a:solidFill>
          <a:ln>
            <a:solidFill>
              <a:schemeClr val="accent3">
                <a:lumOff val="10616"/>
              </a:schemeClr>
            </a:solidFill>
            <a:miter/>
          </a:ln>
          <a:effectLst>
            <a:outerShdw blurRad="63500" dist="12700" dir="5400000" rotWithShape="0">
              <a:srgbClr val="404040">
                <a:alpha val="40000"/>
              </a:srgbClr>
            </a:outerShdw>
          </a:effectLst>
        </p:spPr>
        <p:txBody>
          <a:bodyPr lIns="45719" rIns="45719" anchor="ctr"/>
          <a:lstStyle/>
          <a:p>
            <a:pPr>
              <a:defRPr sz="1500"/>
            </a:pPr>
            <a:endParaRPr/>
          </a:p>
        </p:txBody>
      </p:sp>
      <p:grpSp>
        <p:nvGrpSpPr>
          <p:cNvPr id="335" name="TextBox 6"/>
          <p:cNvGrpSpPr/>
          <p:nvPr/>
        </p:nvGrpSpPr>
        <p:grpSpPr>
          <a:xfrm>
            <a:off x="1084519" y="-4492"/>
            <a:ext cx="8821483" cy="932847"/>
            <a:chOff x="-1" y="-1"/>
            <a:chExt cx="8821481" cy="932846"/>
          </a:xfrm>
        </p:grpSpPr>
        <p:sp>
          <p:nvSpPr>
            <p:cNvPr id="333" name="Rectangle"/>
            <p:cNvSpPr/>
            <p:nvPr/>
          </p:nvSpPr>
          <p:spPr>
            <a:xfrm>
              <a:off x="-1" y="-1"/>
              <a:ext cx="8821481" cy="932846"/>
            </a:xfrm>
            <a:prstGeom prst="rect">
              <a:avLst/>
            </a:prstGeom>
            <a:solidFill>
              <a:srgbClr val="548235"/>
            </a:solidFill>
            <a:ln w="12700" cap="flat">
              <a:noFill/>
              <a:miter lim="400000"/>
            </a:ln>
            <a:effectLst/>
          </p:spPr>
          <p:txBody>
            <a:bodyPr wrap="square" lIns="45719" tIns="45719" rIns="45719" bIns="45719" numCol="1" anchor="ctr">
              <a:noAutofit/>
            </a:bodyPr>
            <a:lstStyle/>
            <a:p>
              <a:pPr algn="ctr">
                <a:defRPr sz="3600">
                  <a:solidFill>
                    <a:srgbClr val="FFFFFF"/>
                  </a:solidFill>
                  <a:latin typeface="Century Gothic"/>
                  <a:ea typeface="Century Gothic"/>
                  <a:cs typeface="Century Gothic"/>
                  <a:sym typeface="Century Gothic"/>
                </a:defRPr>
              </a:pPr>
              <a:endParaRPr dirty="0"/>
            </a:p>
          </p:txBody>
        </p:sp>
        <p:sp>
          <p:nvSpPr>
            <p:cNvPr id="334" name="HOW WAS BOF HELPDESK IMPLEMENTED ?"/>
            <p:cNvSpPr/>
            <p:nvPr/>
          </p:nvSpPr>
          <p:spPr>
            <a:xfrm>
              <a:off x="-1" y="143258"/>
              <a:ext cx="8821481" cy="64632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3600">
                  <a:solidFill>
                    <a:srgbClr val="FFFFFF"/>
                  </a:solidFill>
                  <a:latin typeface="Century Gothic"/>
                  <a:ea typeface="Century Gothic"/>
                  <a:cs typeface="Century Gothic"/>
                  <a:sym typeface="Century Gothic"/>
                </a:defRPr>
              </a:lvl1pPr>
            </a:lstStyle>
            <a:p>
              <a:endParaRPr lang="en-US" b="1" dirty="0"/>
            </a:p>
          </p:txBody>
        </p:sp>
      </p:grpSp>
      <p:pic>
        <p:nvPicPr>
          <p:cNvPr id="336" name="Picture 14" descr="Picture 14"/>
          <p:cNvPicPr>
            <a:picLocks noChangeAspect="1"/>
          </p:cNvPicPr>
          <p:nvPr/>
        </p:nvPicPr>
        <p:blipFill>
          <a:blip r:embed="rId3" cstate="print"/>
          <a:stretch>
            <a:fillRect/>
          </a:stretch>
        </p:blipFill>
        <p:spPr>
          <a:xfrm>
            <a:off x="47466" y="4935"/>
            <a:ext cx="1094792" cy="935666"/>
          </a:xfrm>
          <a:prstGeom prst="rect">
            <a:avLst/>
          </a:prstGeom>
          <a:ln w="12700">
            <a:miter lim="400000"/>
          </a:ln>
        </p:spPr>
      </p:pic>
      <p:sp>
        <p:nvSpPr>
          <p:cNvPr id="341" name="Slide Number Placeholder 1"/>
          <p:cNvSpPr>
            <a:spLocks noGrp="1"/>
          </p:cNvSpPr>
          <p:nvPr>
            <p:ph type="sldNum" sz="quarter" idx="2"/>
          </p:nvPr>
        </p:nvSpPr>
        <p:spPr>
          <a:xfrm>
            <a:off x="9552646" y="6404294"/>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14</a:t>
            </a:fld>
            <a:endParaRPr/>
          </a:p>
        </p:txBody>
      </p:sp>
      <p:sp>
        <p:nvSpPr>
          <p:cNvPr id="11" name="Rectangle 3"/>
          <p:cNvSpPr txBox="1">
            <a:spLocks noChangeArrowheads="1"/>
          </p:cNvSpPr>
          <p:nvPr/>
        </p:nvSpPr>
        <p:spPr>
          <a:xfrm>
            <a:off x="353355" y="950028"/>
            <a:ext cx="9193417" cy="5568408"/>
          </a:xfrm>
          <a:prstGeom prst="rect">
            <a:avLst/>
          </a:prstGeom>
        </p:spPr>
        <p:txBody>
          <a:bodyPr vert="horz">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0838" indent="-351065">
              <a:spcBef>
                <a:spcPts val="600"/>
              </a:spcBef>
              <a:buNone/>
            </a:pPr>
            <a:r>
              <a:rPr lang="en-GB" sz="2400" b="1" dirty="0">
                <a:latin typeface="Century Gothic" panose="020B0502020202020204" pitchFamily="34" charset="0"/>
              </a:rPr>
              <a:t>Establishment of a Maintenance, Repair &amp; Overhaul (MRO) Centre</a:t>
            </a:r>
            <a:endParaRPr lang="en-GB" sz="2000" b="1" dirty="0">
              <a:latin typeface="Century Gothic" panose="020B0502020202020204" pitchFamily="34" charset="0"/>
            </a:endParaRPr>
          </a:p>
          <a:p>
            <a:pPr marL="636598" lvl="1" indent="-351065" algn="just">
              <a:spcBef>
                <a:spcPts val="600"/>
              </a:spcBef>
              <a:buFont typeface="Wingdings" panose="05000000000000000000" pitchFamily="2" charset="2"/>
              <a:buChar char="ü"/>
            </a:pPr>
            <a:r>
              <a:rPr lang="en-GB" sz="1600" dirty="0">
                <a:latin typeface="Century Gothic" panose="020B0502020202020204" pitchFamily="34" charset="0"/>
              </a:rPr>
              <a:t>The proposed independent MRO facility in Nigeria will serve the maintenance demand for Airlines in West and Central Africa and also provide maintenance services for the National Carrier and African Leasing Company. </a:t>
            </a:r>
          </a:p>
          <a:p>
            <a:pPr marL="636598" lvl="1" indent="-351065" algn="just">
              <a:spcBef>
                <a:spcPts val="600"/>
              </a:spcBef>
              <a:buFont typeface="Wingdings" panose="05000000000000000000" pitchFamily="2" charset="2"/>
              <a:buChar char="ü"/>
            </a:pPr>
            <a:r>
              <a:rPr lang="en-GB" sz="1600" dirty="0">
                <a:latin typeface="Century Gothic" panose="020B0502020202020204" pitchFamily="34" charset="0"/>
              </a:rPr>
              <a:t>The MRO will be structured as a Build, Operate and Transfer (BOT) model, with the Government acting as both the grantor of the concession and facilitator of the project while the private partner consortium will be responsible for designing, building, financing, operating and maintaining the proposed facility for an agreed concession period. </a:t>
            </a:r>
          </a:p>
          <a:p>
            <a:pPr marL="636598" lvl="1" indent="-351065" algn="just">
              <a:spcBef>
                <a:spcPts val="600"/>
              </a:spcBef>
              <a:buFont typeface="Wingdings" panose="05000000000000000000" pitchFamily="2" charset="2"/>
              <a:buChar char="ü"/>
            </a:pPr>
            <a:r>
              <a:rPr lang="en-GB" sz="1600" dirty="0">
                <a:latin typeface="Century Gothic" panose="020B0502020202020204" pitchFamily="34" charset="0"/>
              </a:rPr>
              <a:t>The consortium is expected to comprise of an Independent MRO Company, Real Estate Development Company, Construction Company, Financial and Institutional Investor. The proposed facility will have the capacity to serve both Narrow Body and Wide Body aircraft maintenance requirements and will be located in Abuja, Nigeria.</a:t>
            </a:r>
            <a:br>
              <a:rPr lang="en-GB" sz="4000" b="1" dirty="0">
                <a:solidFill>
                  <a:srgbClr val="000000"/>
                </a:solidFill>
                <a:uFill>
                  <a:solidFill>
                    <a:srgbClr val="000000"/>
                  </a:solidFill>
                </a:uFill>
                <a:latin typeface="Century Gothic" panose="020B0502020202020204" pitchFamily="34" charset="0"/>
                <a:sym typeface="Century Gothic"/>
              </a:rPr>
            </a:br>
            <a:endParaRPr lang="en-GB" sz="2800" b="1" dirty="0">
              <a:solidFill>
                <a:srgbClr val="000000"/>
              </a:solidFill>
              <a:uFill>
                <a:solidFill>
                  <a:srgbClr val="000000"/>
                </a:solidFill>
              </a:uFill>
              <a:latin typeface="Century Gothic" panose="020B0502020202020204" pitchFamily="34" charset="0"/>
              <a:sym typeface="Century Gothic"/>
            </a:endParaRPr>
          </a:p>
          <a:p>
            <a:pPr marL="285533" lvl="1" indent="0" algn="just">
              <a:spcBef>
                <a:spcPts val="600"/>
              </a:spcBef>
              <a:buNone/>
            </a:pPr>
            <a:r>
              <a:rPr lang="en-GB" sz="1600" b="1" dirty="0">
                <a:latin typeface="Century Gothic" panose="020B0502020202020204" pitchFamily="34" charset="0"/>
              </a:rPr>
              <a:t>STATUS:</a:t>
            </a:r>
            <a:r>
              <a:rPr lang="en-GB" sz="1600" dirty="0">
                <a:latin typeface="Century Gothic" panose="020B0502020202020204" pitchFamily="34" charset="0"/>
              </a:rPr>
              <a:t> Advanced stage in the Procurement Phase. A preferred partner has been selected, negotiations to commence soon.</a:t>
            </a:r>
          </a:p>
          <a:p>
            <a:pPr marL="285533" lvl="1" indent="0" algn="just">
              <a:spcBef>
                <a:spcPts val="600"/>
              </a:spcBef>
              <a:buNone/>
            </a:pPr>
            <a:endParaRPr lang="en-GB" sz="1600" dirty="0">
              <a:latin typeface="Century Gothic" panose="020B0502020202020204" pitchFamily="34" charset="0"/>
            </a:endParaRPr>
          </a:p>
          <a:p>
            <a:pPr marL="285533" lvl="1" indent="0" algn="just">
              <a:spcBef>
                <a:spcPts val="600"/>
              </a:spcBef>
              <a:buNone/>
            </a:pPr>
            <a:r>
              <a:rPr lang="en-GB" sz="1600" b="1" dirty="0">
                <a:solidFill>
                  <a:srgbClr val="000000"/>
                </a:solidFill>
                <a:uFill>
                  <a:solidFill>
                    <a:srgbClr val="000000"/>
                  </a:solidFill>
                </a:uFill>
                <a:latin typeface="Century Gothic" panose="020B0502020202020204" pitchFamily="34" charset="0"/>
                <a:sym typeface="Century Gothic"/>
              </a:rPr>
              <a:t>NEXT STEP</a:t>
            </a:r>
            <a:r>
              <a:rPr lang="en-GB" sz="1600" b="1" dirty="0">
                <a:latin typeface="Century Gothic" panose="020B0502020202020204" pitchFamily="34" charset="0"/>
              </a:rPr>
              <a:t>:</a:t>
            </a:r>
            <a:r>
              <a:rPr lang="en-GB" sz="1600" dirty="0">
                <a:latin typeface="Century Gothic" panose="020B0502020202020204" pitchFamily="34" charset="0"/>
              </a:rPr>
              <a:t> Commencement of negotiations with preferred partner and finalisation of Full Business Case (FBC)</a:t>
            </a:r>
            <a:endParaRPr lang="en-US" sz="3200" dirty="0">
              <a:solidFill>
                <a:srgbClr val="000000"/>
              </a:solidFill>
              <a:uFill>
                <a:solidFill>
                  <a:srgbClr val="000000"/>
                </a:solidFill>
              </a:uFill>
              <a:latin typeface="Century Gothic" panose="020B0502020202020204" pitchFamily="34" charset="0"/>
              <a:sym typeface="Century Gothic"/>
            </a:endParaRPr>
          </a:p>
          <a:p>
            <a:pPr marL="270838" indent="-351065">
              <a:spcBef>
                <a:spcPts val="600"/>
              </a:spcBef>
              <a:buNone/>
            </a:pPr>
            <a:endParaRPr lang="en-US" sz="3000" b="1" dirty="0">
              <a:solidFill>
                <a:srgbClr val="000000"/>
              </a:solidFill>
              <a:uFill>
                <a:solidFill>
                  <a:srgbClr val="000000"/>
                </a:solidFill>
              </a:uFill>
              <a:latin typeface="Century Gothic" panose="020B0502020202020204" pitchFamily="34" charset="0"/>
              <a:sym typeface="Century Gothic"/>
            </a:endParaRPr>
          </a:p>
          <a:p>
            <a:pPr marL="270838" indent="-351065">
              <a:spcBef>
                <a:spcPts val="600"/>
              </a:spcBef>
              <a:buNone/>
            </a:pPr>
            <a:endParaRPr lang="en-US" b="1" dirty="0">
              <a:latin typeface="Century Gothic" panose="020B0502020202020204" pitchFamily="34" charset="0"/>
            </a:endParaRPr>
          </a:p>
        </p:txBody>
      </p:sp>
    </p:spTree>
    <p:extLst>
      <p:ext uri="{BB962C8B-B14F-4D97-AF65-F5344CB8AC3E}">
        <p14:creationId xmlns:p14="http://schemas.microsoft.com/office/powerpoint/2010/main" val="21772719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ctangle 10"/>
          <p:cNvSpPr/>
          <p:nvPr/>
        </p:nvSpPr>
        <p:spPr>
          <a:xfrm>
            <a:off x="95244" y="1079990"/>
            <a:ext cx="9721384" cy="5657039"/>
          </a:xfrm>
          <a:prstGeom prst="rect">
            <a:avLst/>
          </a:prstGeom>
          <a:solidFill>
            <a:srgbClr val="FFFFFF"/>
          </a:solidFill>
          <a:ln>
            <a:solidFill>
              <a:schemeClr val="accent3">
                <a:lumOff val="10616"/>
              </a:schemeClr>
            </a:solidFill>
            <a:miter/>
          </a:ln>
          <a:effectLst>
            <a:outerShdw blurRad="63500" dist="12700" dir="5400000" rotWithShape="0">
              <a:srgbClr val="404040">
                <a:alpha val="40000"/>
              </a:srgbClr>
            </a:outerShdw>
          </a:effectLst>
        </p:spPr>
        <p:txBody>
          <a:bodyPr lIns="45719" rIns="45719" anchor="ctr"/>
          <a:lstStyle/>
          <a:p>
            <a:pPr>
              <a:defRPr sz="1500"/>
            </a:pPr>
            <a:endParaRPr/>
          </a:p>
        </p:txBody>
      </p:sp>
      <p:grpSp>
        <p:nvGrpSpPr>
          <p:cNvPr id="335" name="TextBox 6"/>
          <p:cNvGrpSpPr/>
          <p:nvPr/>
        </p:nvGrpSpPr>
        <p:grpSpPr>
          <a:xfrm>
            <a:off x="1084519" y="-4492"/>
            <a:ext cx="8821483" cy="932847"/>
            <a:chOff x="-1" y="-1"/>
            <a:chExt cx="8821481" cy="932846"/>
          </a:xfrm>
        </p:grpSpPr>
        <p:sp>
          <p:nvSpPr>
            <p:cNvPr id="333" name="Rectangle"/>
            <p:cNvSpPr/>
            <p:nvPr/>
          </p:nvSpPr>
          <p:spPr>
            <a:xfrm>
              <a:off x="-1" y="-1"/>
              <a:ext cx="8821481" cy="932846"/>
            </a:xfrm>
            <a:prstGeom prst="rect">
              <a:avLst/>
            </a:prstGeom>
            <a:solidFill>
              <a:srgbClr val="548235"/>
            </a:solidFill>
            <a:ln w="12700" cap="flat">
              <a:noFill/>
              <a:miter lim="400000"/>
            </a:ln>
            <a:effectLst/>
          </p:spPr>
          <p:txBody>
            <a:bodyPr wrap="square" lIns="45719" tIns="45719" rIns="45719" bIns="45719" numCol="1" anchor="ctr">
              <a:noAutofit/>
            </a:bodyPr>
            <a:lstStyle/>
            <a:p>
              <a:pPr algn="ctr">
                <a:defRPr sz="3600">
                  <a:solidFill>
                    <a:srgbClr val="FFFFFF"/>
                  </a:solidFill>
                  <a:latin typeface="Century Gothic"/>
                  <a:ea typeface="Century Gothic"/>
                  <a:cs typeface="Century Gothic"/>
                  <a:sym typeface="Century Gothic"/>
                </a:defRPr>
              </a:pPr>
              <a:endParaRPr dirty="0"/>
            </a:p>
          </p:txBody>
        </p:sp>
        <p:sp>
          <p:nvSpPr>
            <p:cNvPr id="334" name="HOW WAS BOF HELPDESK IMPLEMENTED ?"/>
            <p:cNvSpPr/>
            <p:nvPr/>
          </p:nvSpPr>
          <p:spPr>
            <a:xfrm>
              <a:off x="-1" y="174036"/>
              <a:ext cx="8821481" cy="5847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3600">
                  <a:solidFill>
                    <a:srgbClr val="FFFFFF"/>
                  </a:solidFill>
                  <a:latin typeface="Century Gothic"/>
                  <a:ea typeface="Century Gothic"/>
                  <a:cs typeface="Century Gothic"/>
                  <a:sym typeface="Century Gothic"/>
                </a:defRPr>
              </a:lvl1pPr>
            </a:lstStyle>
            <a:p>
              <a:r>
                <a:rPr lang="en-US" sz="3200" b="1" dirty="0"/>
                <a:t>SUB – NATIONAL LEVELS/COLLABORATION</a:t>
              </a:r>
            </a:p>
          </p:txBody>
        </p:sp>
      </p:grpSp>
      <p:pic>
        <p:nvPicPr>
          <p:cNvPr id="336" name="Picture 14" descr="Picture 14"/>
          <p:cNvPicPr>
            <a:picLocks noChangeAspect="1"/>
          </p:cNvPicPr>
          <p:nvPr/>
        </p:nvPicPr>
        <p:blipFill>
          <a:blip r:embed="rId3" cstate="print"/>
          <a:stretch>
            <a:fillRect/>
          </a:stretch>
        </p:blipFill>
        <p:spPr>
          <a:xfrm>
            <a:off x="47466" y="4935"/>
            <a:ext cx="1094792" cy="935666"/>
          </a:xfrm>
          <a:prstGeom prst="rect">
            <a:avLst/>
          </a:prstGeom>
          <a:ln w="12700">
            <a:miter lim="400000"/>
          </a:ln>
        </p:spPr>
      </p:pic>
      <p:sp>
        <p:nvSpPr>
          <p:cNvPr id="341" name="Slide Number Placeholder 1"/>
          <p:cNvSpPr>
            <a:spLocks noGrp="1"/>
          </p:cNvSpPr>
          <p:nvPr>
            <p:ph type="sldNum" sz="quarter" idx="2"/>
          </p:nvPr>
        </p:nvSpPr>
        <p:spPr>
          <a:xfrm>
            <a:off x="9552646" y="6404294"/>
            <a:ext cx="263982"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15</a:t>
            </a:fld>
            <a:endParaRPr/>
          </a:p>
        </p:txBody>
      </p:sp>
      <p:sp>
        <p:nvSpPr>
          <p:cNvPr id="11" name="Rectangle 3"/>
          <p:cNvSpPr txBox="1">
            <a:spLocks noChangeArrowheads="1"/>
          </p:cNvSpPr>
          <p:nvPr/>
        </p:nvSpPr>
        <p:spPr>
          <a:xfrm>
            <a:off x="89372" y="1020051"/>
            <a:ext cx="9552645" cy="5174584"/>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0838" indent="-351065">
              <a:spcBef>
                <a:spcPts val="600"/>
              </a:spcBef>
              <a:buNone/>
            </a:pPr>
            <a:r>
              <a:rPr lang="en-GB" sz="2800" b="1" dirty="0">
                <a:effectLst>
                  <a:outerShdw blurRad="38100" dist="38100" dir="2700000" algn="tl">
                    <a:srgbClr val="000000">
                      <a:alpha val="43137"/>
                    </a:srgbClr>
                  </a:outerShdw>
                </a:effectLst>
                <a:latin typeface="Century Gothic" panose="020B0502020202020204" pitchFamily="34" charset="0"/>
              </a:rPr>
              <a:t>Maintenance, Repair &amp; Overhaul (MRO) Centres</a:t>
            </a:r>
            <a:endParaRPr lang="en-GB" sz="2400" b="1" dirty="0">
              <a:latin typeface="Century Gothic" panose="020B0502020202020204" pitchFamily="34" charset="0"/>
            </a:endParaRPr>
          </a:p>
          <a:p>
            <a:pPr marL="270838" indent="-351065">
              <a:spcBef>
                <a:spcPts val="600"/>
              </a:spcBef>
              <a:buNone/>
            </a:pPr>
            <a:endParaRPr lang="en-US" sz="3000" b="1" dirty="0">
              <a:solidFill>
                <a:srgbClr val="000000"/>
              </a:solidFill>
              <a:uFill>
                <a:solidFill>
                  <a:srgbClr val="000000"/>
                </a:solidFill>
              </a:uFill>
              <a:latin typeface="Century Gothic" panose="020B0502020202020204" pitchFamily="34" charset="0"/>
              <a:sym typeface="Century Gothic"/>
            </a:endParaRPr>
          </a:p>
        </p:txBody>
      </p:sp>
      <p:sp>
        <p:nvSpPr>
          <p:cNvPr id="2" name="TextBox 1">
            <a:extLst>
              <a:ext uri="{FF2B5EF4-FFF2-40B4-BE49-F238E27FC236}">
                <a16:creationId xmlns:a16="http://schemas.microsoft.com/office/drawing/2014/main" id="{927EE985-1677-40EE-9F0B-0C31E262FCD5}"/>
              </a:ext>
            </a:extLst>
          </p:cNvPr>
          <p:cNvSpPr txBox="1"/>
          <p:nvPr/>
        </p:nvSpPr>
        <p:spPr>
          <a:xfrm>
            <a:off x="5221322" y="1741212"/>
            <a:ext cx="4241952" cy="4601258"/>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indent="-342900" algn="just" defTabSz="914400" rtl="0" fontAlgn="auto" latinLnBrk="0" hangingPunct="0">
              <a:lnSpc>
                <a:spcPct val="100000"/>
              </a:lnSpc>
              <a:spcBef>
                <a:spcPts val="0"/>
              </a:spcBef>
              <a:spcAft>
                <a:spcPts val="0"/>
              </a:spcAft>
              <a:buClrTx/>
              <a:buSzTx/>
              <a:buFont typeface="Wingdings" panose="05000000000000000000" pitchFamily="2" charset="2"/>
              <a:buChar char="ü"/>
              <a:tabLst/>
            </a:pPr>
            <a:r>
              <a:rPr lang="en-GB" sz="2000" b="1" dirty="0">
                <a:effectLst>
                  <a:outerShdw blurRad="38100" dist="38100" dir="2700000" algn="tl">
                    <a:srgbClr val="000000">
                      <a:alpha val="43137"/>
                    </a:srgbClr>
                  </a:outerShdw>
                </a:effectLst>
                <a:latin typeface="Century Gothic" panose="020B0502020202020204" pitchFamily="34" charset="0"/>
              </a:rPr>
              <a:t>State Governments </a:t>
            </a:r>
            <a:r>
              <a:rPr lang="en-GB" sz="2000" dirty="0">
                <a:effectLst>
                  <a:outerShdw blurRad="38100" dist="38100" dir="2700000" algn="tl">
                    <a:srgbClr val="000000">
                      <a:alpha val="43137"/>
                    </a:srgbClr>
                  </a:outerShdw>
                </a:effectLst>
                <a:latin typeface="Century Gothic" panose="020B0502020202020204" pitchFamily="34" charset="0"/>
              </a:rPr>
              <a:t>as well as Private business owners can have their State/private owned MRO .</a:t>
            </a:r>
          </a:p>
          <a:p>
            <a:pPr marL="342900" marR="0" indent="-342900" algn="just" defTabSz="914400" rtl="0" fontAlgn="auto" latinLnBrk="0" hangingPunct="0">
              <a:lnSpc>
                <a:spcPct val="100000"/>
              </a:lnSpc>
              <a:spcBef>
                <a:spcPts val="0"/>
              </a:spcBef>
              <a:spcAft>
                <a:spcPts val="0"/>
              </a:spcAft>
              <a:buClrTx/>
              <a:buSzTx/>
              <a:buFont typeface="Wingdings" panose="05000000000000000000" pitchFamily="2" charset="2"/>
              <a:buChar char="ü"/>
              <a:tabLst/>
            </a:pPr>
            <a:endParaRPr kumimoji="0" lang="en-GB" sz="1100" i="0" u="none" strike="noStrike" cap="none" spc="0" normalizeH="0" baseline="0" dirty="0">
              <a:ln>
                <a:noFill/>
              </a:ln>
              <a:solidFill>
                <a:srgbClr val="000000"/>
              </a:solidFill>
              <a:effectLst>
                <a:outerShdw blurRad="38100" dist="38100" dir="2700000" algn="tl">
                  <a:srgbClr val="000000">
                    <a:alpha val="43137"/>
                  </a:srgbClr>
                </a:outerShdw>
              </a:effectLst>
              <a:uFillTx/>
              <a:latin typeface="Century Gothic" panose="020B0502020202020204" pitchFamily="34" charset="0"/>
              <a:sym typeface="Calibri"/>
            </a:endParaRPr>
          </a:p>
          <a:p>
            <a:pPr marL="342900" marR="0" indent="-342900" algn="just" defTabSz="914400" rtl="0" fontAlgn="auto" latinLnBrk="0" hangingPunct="0">
              <a:lnSpc>
                <a:spcPct val="100000"/>
              </a:lnSpc>
              <a:spcBef>
                <a:spcPts val="0"/>
              </a:spcBef>
              <a:spcAft>
                <a:spcPts val="0"/>
              </a:spcAft>
              <a:buClrTx/>
              <a:buSzTx/>
              <a:buFont typeface="Wingdings" panose="05000000000000000000" pitchFamily="2" charset="2"/>
              <a:buChar char="ü"/>
              <a:tabLst/>
            </a:pPr>
            <a:r>
              <a:rPr lang="en-GB" sz="2000" b="1" dirty="0">
                <a:effectLst>
                  <a:outerShdw blurRad="38100" dist="38100" dir="2700000" algn="tl">
                    <a:srgbClr val="000000">
                      <a:alpha val="43137"/>
                    </a:srgbClr>
                  </a:outerShdw>
                </a:effectLst>
                <a:latin typeface="Century Gothic" panose="020B0502020202020204" pitchFamily="34" charset="0"/>
              </a:rPr>
              <a:t>Ibom Air </a:t>
            </a:r>
            <a:r>
              <a:rPr lang="en-GB" sz="2000" dirty="0">
                <a:effectLst>
                  <a:outerShdw blurRad="38100" dist="38100" dir="2700000" algn="tl">
                    <a:srgbClr val="000000">
                      <a:alpha val="43137"/>
                    </a:srgbClr>
                  </a:outerShdw>
                </a:effectLst>
                <a:latin typeface="Century Gothic" panose="020B0502020202020204" pitchFamily="34" charset="0"/>
              </a:rPr>
              <a:t>and</a:t>
            </a:r>
            <a:r>
              <a:rPr lang="en-GB" sz="2000" b="1" dirty="0">
                <a:effectLst>
                  <a:outerShdw blurRad="38100" dist="38100" dir="2700000" algn="tl">
                    <a:srgbClr val="000000">
                      <a:alpha val="43137"/>
                    </a:srgbClr>
                  </a:outerShdw>
                </a:effectLst>
                <a:latin typeface="Century Gothic" panose="020B0502020202020204" pitchFamily="34" charset="0"/>
              </a:rPr>
              <a:t> </a:t>
            </a:r>
            <a:r>
              <a:rPr lang="en-GB" sz="2000" b="1" dirty="0" err="1">
                <a:effectLst>
                  <a:outerShdw blurRad="38100" dist="38100" dir="2700000" algn="tl">
                    <a:srgbClr val="000000">
                      <a:alpha val="43137"/>
                    </a:srgbClr>
                  </a:outerShdw>
                </a:effectLst>
                <a:latin typeface="Century Gothic" panose="020B0502020202020204" pitchFamily="34" charset="0"/>
              </a:rPr>
              <a:t>Caverton</a:t>
            </a:r>
            <a:r>
              <a:rPr lang="en-GB" sz="2000" b="1" dirty="0">
                <a:effectLst>
                  <a:outerShdw blurRad="38100" dist="38100" dir="2700000" algn="tl">
                    <a:srgbClr val="000000">
                      <a:alpha val="43137"/>
                    </a:srgbClr>
                  </a:outerShdw>
                </a:effectLst>
                <a:latin typeface="Century Gothic" panose="020B0502020202020204" pitchFamily="34" charset="0"/>
              </a:rPr>
              <a:t> </a:t>
            </a:r>
            <a:r>
              <a:rPr lang="en-GB" sz="2000" dirty="0">
                <a:effectLst>
                  <a:outerShdw blurRad="38100" dist="38100" dir="2700000" algn="tl">
                    <a:srgbClr val="000000">
                      <a:alpha val="43137"/>
                    </a:srgbClr>
                  </a:outerShdw>
                </a:effectLst>
                <a:latin typeface="Century Gothic" panose="020B0502020202020204" pitchFamily="34" charset="0"/>
              </a:rPr>
              <a:t>have MROs already</a:t>
            </a:r>
          </a:p>
          <a:p>
            <a:pPr marL="342900" marR="0" indent="-342900" algn="just" defTabSz="914400" rtl="0" fontAlgn="auto" latinLnBrk="0" hangingPunct="0">
              <a:lnSpc>
                <a:spcPct val="100000"/>
              </a:lnSpc>
              <a:spcBef>
                <a:spcPts val="0"/>
              </a:spcBef>
              <a:spcAft>
                <a:spcPts val="0"/>
              </a:spcAft>
              <a:buClrTx/>
              <a:buSzTx/>
              <a:buFont typeface="Wingdings" panose="05000000000000000000" pitchFamily="2" charset="2"/>
              <a:buChar char="ü"/>
              <a:tabLst/>
            </a:pPr>
            <a:endParaRPr kumimoji="0" lang="en-GB" sz="1100" i="0" u="none" strike="noStrike" cap="none" spc="0" normalizeH="0" baseline="0" dirty="0">
              <a:ln>
                <a:noFill/>
              </a:ln>
              <a:solidFill>
                <a:srgbClr val="000000"/>
              </a:solidFill>
              <a:effectLst>
                <a:outerShdw blurRad="38100" dist="38100" dir="2700000" algn="tl">
                  <a:srgbClr val="000000">
                    <a:alpha val="43137"/>
                  </a:srgbClr>
                </a:outerShdw>
              </a:effectLst>
              <a:uFillTx/>
              <a:latin typeface="Century Gothic" panose="020B0502020202020204" pitchFamily="34" charset="0"/>
              <a:sym typeface="Calibri"/>
            </a:endParaRPr>
          </a:p>
          <a:p>
            <a:pPr marL="342900" marR="0" indent="-342900" algn="just" defTabSz="914400" rtl="0" fontAlgn="auto" latinLnBrk="0" hangingPunct="0">
              <a:lnSpc>
                <a:spcPct val="100000"/>
              </a:lnSpc>
              <a:spcBef>
                <a:spcPts val="0"/>
              </a:spcBef>
              <a:spcAft>
                <a:spcPts val="0"/>
              </a:spcAft>
              <a:buClrTx/>
              <a:buSzTx/>
              <a:buFont typeface="Wingdings" panose="05000000000000000000" pitchFamily="2" charset="2"/>
              <a:buChar char="ü"/>
              <a:tabLst/>
            </a:pPr>
            <a:r>
              <a:rPr kumimoji="0" lang="en-GB" sz="2000" b="1" i="0" u="none" strike="noStrike" cap="none" spc="0" normalizeH="0" baseline="0" dirty="0">
                <a:ln>
                  <a:noFill/>
                </a:ln>
                <a:solidFill>
                  <a:srgbClr val="000000"/>
                </a:solidFill>
                <a:effectLst>
                  <a:outerShdw blurRad="38100" dist="38100" dir="2700000" algn="tl">
                    <a:srgbClr val="000000">
                      <a:alpha val="43137"/>
                    </a:srgbClr>
                  </a:outerShdw>
                </a:effectLst>
                <a:uFillTx/>
                <a:latin typeface="Century Gothic" panose="020B0502020202020204" pitchFamily="34" charset="0"/>
                <a:sym typeface="Calibri"/>
              </a:rPr>
              <a:t>Oyo and Kaduna State </a:t>
            </a:r>
            <a:r>
              <a:rPr lang="en-GB" sz="2000" b="1" dirty="0">
                <a:effectLst>
                  <a:outerShdw blurRad="38100" dist="38100" dir="2700000" algn="tl">
                    <a:srgbClr val="000000">
                      <a:alpha val="43137"/>
                    </a:srgbClr>
                  </a:outerShdw>
                </a:effectLst>
                <a:latin typeface="Century Gothic" panose="020B0502020202020204" pitchFamily="34" charset="0"/>
              </a:rPr>
              <a:t>Governments </a:t>
            </a:r>
            <a:r>
              <a:rPr lang="en-GB" sz="2000" dirty="0">
                <a:effectLst>
                  <a:outerShdw blurRad="38100" dist="38100" dir="2700000" algn="tl">
                    <a:srgbClr val="000000">
                      <a:alpha val="43137"/>
                    </a:srgbClr>
                  </a:outerShdw>
                </a:effectLst>
                <a:latin typeface="Century Gothic" panose="020B0502020202020204" pitchFamily="34" charset="0"/>
              </a:rPr>
              <a:t>already indicated interest to establish one</a:t>
            </a:r>
            <a:r>
              <a:rPr lang="en-GB" sz="2000" b="1" dirty="0">
                <a:effectLst>
                  <a:outerShdw blurRad="38100" dist="38100" dir="2700000" algn="tl">
                    <a:srgbClr val="000000">
                      <a:alpha val="43137"/>
                    </a:srgbClr>
                  </a:outerShdw>
                </a:effectLst>
                <a:latin typeface="Century Gothic" panose="020B0502020202020204" pitchFamily="34" charset="0"/>
              </a:rPr>
              <a:t>.</a:t>
            </a:r>
          </a:p>
          <a:p>
            <a:pPr marL="342900" marR="0" indent="-342900" algn="just" defTabSz="914400" rtl="0" fontAlgn="auto" latinLnBrk="0" hangingPunct="0">
              <a:lnSpc>
                <a:spcPct val="100000"/>
              </a:lnSpc>
              <a:spcBef>
                <a:spcPts val="0"/>
              </a:spcBef>
              <a:spcAft>
                <a:spcPts val="0"/>
              </a:spcAft>
              <a:buClrTx/>
              <a:buSzTx/>
              <a:buFont typeface="Wingdings" panose="05000000000000000000" pitchFamily="2" charset="2"/>
              <a:buChar char="ü"/>
              <a:tabLst/>
            </a:pPr>
            <a:endParaRPr lang="en-GB" sz="1100" b="1" dirty="0">
              <a:effectLst>
                <a:outerShdw blurRad="38100" dist="38100" dir="2700000" algn="tl">
                  <a:srgbClr val="000000">
                    <a:alpha val="43137"/>
                  </a:srgbClr>
                </a:outerShdw>
              </a:effectLst>
              <a:latin typeface="Century Gothic" panose="020B0502020202020204" pitchFamily="34" charset="0"/>
            </a:endParaRPr>
          </a:p>
          <a:p>
            <a:pPr marL="342900" marR="0" indent="-342900" algn="just" defTabSz="914400" rtl="0" fontAlgn="auto" latinLnBrk="0" hangingPunct="0">
              <a:lnSpc>
                <a:spcPct val="100000"/>
              </a:lnSpc>
              <a:spcBef>
                <a:spcPts val="0"/>
              </a:spcBef>
              <a:spcAft>
                <a:spcPts val="0"/>
              </a:spcAft>
              <a:buClrTx/>
              <a:buSzTx/>
              <a:buFont typeface="Wingdings" panose="05000000000000000000" pitchFamily="2" charset="2"/>
              <a:buChar char="ü"/>
              <a:tabLst/>
            </a:pPr>
            <a:r>
              <a:rPr lang="en-GB" sz="2000" dirty="0">
                <a:effectLst>
                  <a:outerShdw blurRad="38100" dist="38100" dir="2700000" algn="tl">
                    <a:srgbClr val="000000">
                      <a:alpha val="43137"/>
                    </a:srgbClr>
                  </a:outerShdw>
                </a:effectLst>
                <a:latin typeface="Century Gothic" panose="020B0502020202020204" pitchFamily="34" charset="0"/>
              </a:rPr>
              <a:t>Owners of </a:t>
            </a:r>
            <a:r>
              <a:rPr lang="en-GB" sz="2000" b="1" dirty="0">
                <a:effectLst>
                  <a:outerShdw blurRad="38100" dist="38100" dir="2700000" algn="tl">
                    <a:srgbClr val="000000">
                      <a:alpha val="43137"/>
                    </a:srgbClr>
                  </a:outerShdw>
                </a:effectLst>
                <a:latin typeface="Century Gothic" panose="020B0502020202020204" pitchFamily="34" charset="0"/>
              </a:rPr>
              <a:t>Private Hangers </a:t>
            </a:r>
            <a:r>
              <a:rPr lang="en-GB" sz="2000" dirty="0">
                <a:effectLst>
                  <a:outerShdw blurRad="38100" dist="38100" dir="2700000" algn="tl">
                    <a:srgbClr val="000000">
                      <a:alpha val="43137"/>
                    </a:srgbClr>
                  </a:outerShdw>
                </a:effectLst>
                <a:latin typeface="Century Gothic" panose="020B0502020202020204" pitchFamily="34" charset="0"/>
              </a:rPr>
              <a:t>are also encouraged to participate.</a:t>
            </a:r>
          </a:p>
        </p:txBody>
      </p:sp>
      <p:pic>
        <p:nvPicPr>
          <p:cNvPr id="9218" name="Picture 2" descr="Aero Contractors Invests N200m In MRO Software, Partners Indian Firm –  Independent Newspapers Nigeria">
            <a:extLst>
              <a:ext uri="{FF2B5EF4-FFF2-40B4-BE49-F238E27FC236}">
                <a16:creationId xmlns:a16="http://schemas.microsoft.com/office/drawing/2014/main" id="{F37FF448-BDCE-4D0A-A8C8-2FFB4AD3E8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712" y="1612900"/>
            <a:ext cx="4752288" cy="2341632"/>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MRO Business Model: A Comprehensive Guide">
            <a:extLst>
              <a:ext uri="{FF2B5EF4-FFF2-40B4-BE49-F238E27FC236}">
                <a16:creationId xmlns:a16="http://schemas.microsoft.com/office/drawing/2014/main" id="{31EEC540-49E7-496A-BF8B-E790ECFF7F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712" y="3954532"/>
            <a:ext cx="4752288" cy="2719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27028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ctangle 10"/>
          <p:cNvSpPr/>
          <p:nvPr/>
        </p:nvSpPr>
        <p:spPr>
          <a:xfrm>
            <a:off x="359228" y="1002633"/>
            <a:ext cx="9193417" cy="5657039"/>
          </a:xfrm>
          <a:prstGeom prst="rect">
            <a:avLst/>
          </a:prstGeom>
          <a:solidFill>
            <a:srgbClr val="FFFFFF"/>
          </a:solidFill>
          <a:ln>
            <a:solidFill>
              <a:schemeClr val="accent3">
                <a:lumOff val="10616"/>
              </a:schemeClr>
            </a:solidFill>
            <a:miter/>
          </a:ln>
          <a:effectLst>
            <a:outerShdw blurRad="63500" dist="12700" dir="5400000" rotWithShape="0">
              <a:srgbClr val="404040">
                <a:alpha val="40000"/>
              </a:srgbClr>
            </a:outerShdw>
          </a:effectLst>
        </p:spPr>
        <p:txBody>
          <a:bodyPr lIns="45719" rIns="45719" anchor="ctr"/>
          <a:lstStyle/>
          <a:p>
            <a:pPr>
              <a:defRPr sz="1500"/>
            </a:pPr>
            <a:endParaRPr/>
          </a:p>
        </p:txBody>
      </p:sp>
      <p:grpSp>
        <p:nvGrpSpPr>
          <p:cNvPr id="335" name="TextBox 6"/>
          <p:cNvGrpSpPr/>
          <p:nvPr/>
        </p:nvGrpSpPr>
        <p:grpSpPr>
          <a:xfrm>
            <a:off x="1084519" y="-4492"/>
            <a:ext cx="8821483" cy="932847"/>
            <a:chOff x="-1" y="-1"/>
            <a:chExt cx="8821481" cy="932846"/>
          </a:xfrm>
        </p:grpSpPr>
        <p:sp>
          <p:nvSpPr>
            <p:cNvPr id="333" name="Rectangle"/>
            <p:cNvSpPr/>
            <p:nvPr/>
          </p:nvSpPr>
          <p:spPr>
            <a:xfrm>
              <a:off x="-1" y="-1"/>
              <a:ext cx="8821481" cy="932846"/>
            </a:xfrm>
            <a:prstGeom prst="rect">
              <a:avLst/>
            </a:prstGeom>
            <a:solidFill>
              <a:srgbClr val="548235"/>
            </a:solidFill>
            <a:ln w="12700" cap="flat">
              <a:noFill/>
              <a:miter lim="400000"/>
            </a:ln>
            <a:effectLst/>
          </p:spPr>
          <p:txBody>
            <a:bodyPr wrap="square" lIns="45719" tIns="45719" rIns="45719" bIns="45719" numCol="1" anchor="ctr">
              <a:noAutofit/>
            </a:bodyPr>
            <a:lstStyle/>
            <a:p>
              <a:pPr algn="ctr">
                <a:defRPr sz="3600">
                  <a:solidFill>
                    <a:srgbClr val="FFFFFF"/>
                  </a:solidFill>
                  <a:latin typeface="Century Gothic"/>
                  <a:ea typeface="Century Gothic"/>
                  <a:cs typeface="Century Gothic"/>
                  <a:sym typeface="Century Gothic"/>
                </a:defRPr>
              </a:pPr>
              <a:endParaRPr dirty="0"/>
            </a:p>
          </p:txBody>
        </p:sp>
        <p:sp>
          <p:nvSpPr>
            <p:cNvPr id="334" name="HOW WAS BOF HELPDESK IMPLEMENTED ?"/>
            <p:cNvSpPr/>
            <p:nvPr/>
          </p:nvSpPr>
          <p:spPr>
            <a:xfrm>
              <a:off x="-1" y="143258"/>
              <a:ext cx="8821481" cy="64632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3600">
                  <a:solidFill>
                    <a:srgbClr val="FFFFFF"/>
                  </a:solidFill>
                  <a:latin typeface="Century Gothic"/>
                  <a:ea typeface="Century Gothic"/>
                  <a:cs typeface="Century Gothic"/>
                  <a:sym typeface="Century Gothic"/>
                </a:defRPr>
              </a:lvl1pPr>
            </a:lstStyle>
            <a:p>
              <a:endParaRPr lang="en-US" b="1" dirty="0"/>
            </a:p>
          </p:txBody>
        </p:sp>
      </p:grpSp>
      <p:pic>
        <p:nvPicPr>
          <p:cNvPr id="336" name="Picture 14" descr="Picture 14"/>
          <p:cNvPicPr>
            <a:picLocks noChangeAspect="1"/>
          </p:cNvPicPr>
          <p:nvPr/>
        </p:nvPicPr>
        <p:blipFill>
          <a:blip r:embed="rId3" cstate="print"/>
          <a:stretch>
            <a:fillRect/>
          </a:stretch>
        </p:blipFill>
        <p:spPr>
          <a:xfrm>
            <a:off x="47466" y="4935"/>
            <a:ext cx="1094792" cy="935666"/>
          </a:xfrm>
          <a:prstGeom prst="rect">
            <a:avLst/>
          </a:prstGeom>
          <a:ln w="12700">
            <a:miter lim="400000"/>
          </a:ln>
        </p:spPr>
      </p:pic>
      <p:sp>
        <p:nvSpPr>
          <p:cNvPr id="341" name="Slide Number Placeholder 1"/>
          <p:cNvSpPr>
            <a:spLocks noGrp="1"/>
          </p:cNvSpPr>
          <p:nvPr>
            <p:ph type="sldNum" sz="quarter" idx="2"/>
          </p:nvPr>
        </p:nvSpPr>
        <p:spPr>
          <a:xfrm>
            <a:off x="9552646" y="6404294"/>
            <a:ext cx="263982"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16</a:t>
            </a:fld>
            <a:endParaRPr/>
          </a:p>
        </p:txBody>
      </p:sp>
      <p:sp>
        <p:nvSpPr>
          <p:cNvPr id="11" name="Rectangle 3"/>
          <p:cNvSpPr txBox="1">
            <a:spLocks noChangeArrowheads="1"/>
          </p:cNvSpPr>
          <p:nvPr/>
        </p:nvSpPr>
        <p:spPr>
          <a:xfrm>
            <a:off x="353355" y="950028"/>
            <a:ext cx="9193417" cy="5568408"/>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0838" indent="-351065">
              <a:spcBef>
                <a:spcPts val="600"/>
              </a:spcBef>
              <a:buNone/>
            </a:pPr>
            <a:r>
              <a:rPr lang="en-GB" sz="2400" b="1" dirty="0">
                <a:latin typeface="Century Gothic" panose="020B0502020202020204" pitchFamily="34" charset="0"/>
              </a:rPr>
              <a:t>Development of Airport Cities (Aerotropolis)</a:t>
            </a:r>
          </a:p>
          <a:p>
            <a:pPr marL="270838" indent="-351065">
              <a:spcBef>
                <a:spcPts val="600"/>
              </a:spcBef>
              <a:buNone/>
            </a:pPr>
            <a:endParaRPr lang="en-GB" sz="1200" b="1" dirty="0">
              <a:latin typeface="Century Gothic" panose="020B0502020202020204" pitchFamily="34" charset="0"/>
            </a:endParaRPr>
          </a:p>
          <a:p>
            <a:pPr marL="270838" indent="-351065" algn="just">
              <a:spcBef>
                <a:spcPts val="600"/>
              </a:spcBef>
              <a:buFont typeface="Wingdings" panose="05000000000000000000" pitchFamily="2" charset="2"/>
              <a:buChar char="ü"/>
            </a:pPr>
            <a:r>
              <a:rPr lang="en-GB" sz="1600" dirty="0">
                <a:latin typeface="Century Gothic" panose="020B0502020202020204" pitchFamily="34" charset="0"/>
              </a:rPr>
              <a:t>The development of Nigeria’s major commercial airports and surrounding communities into efficient, profitable and self-sustaining commercial hubs through increased private sector participation and Foreign Direct Investment (FDI) will create jobs and grow local industry. </a:t>
            </a:r>
          </a:p>
          <a:p>
            <a:pPr marL="270838" indent="-351065" algn="just">
              <a:spcBef>
                <a:spcPts val="600"/>
              </a:spcBef>
              <a:buFont typeface="Wingdings" panose="05000000000000000000" pitchFamily="2" charset="2"/>
              <a:buChar char="ü"/>
            </a:pPr>
            <a:r>
              <a:rPr lang="en-GB" sz="1600" dirty="0">
                <a:latin typeface="Century Gothic" panose="020B0502020202020204" pitchFamily="34" charset="0"/>
              </a:rPr>
              <a:t>The project will be structured as a Public Private Partnership (PPP) arrangement where the private partner will be required to design, develop, finance and maintain the Aerotropolis during the agreed period. </a:t>
            </a:r>
          </a:p>
          <a:p>
            <a:pPr marL="270838" indent="-351065" algn="just">
              <a:spcBef>
                <a:spcPts val="600"/>
              </a:spcBef>
              <a:buFont typeface="Wingdings" panose="05000000000000000000" pitchFamily="2" charset="2"/>
              <a:buChar char="ü"/>
            </a:pPr>
            <a:r>
              <a:rPr lang="en-GB" sz="1600" dirty="0">
                <a:latin typeface="Century Gothic" panose="020B0502020202020204" pitchFamily="34" charset="0"/>
              </a:rPr>
              <a:t>The Aerotropolis will contain the full complement of commercial facilities that support airlines and aviation linked businesses. Other components of the project include the development of hospitality and tourism oriented real estate assets; and ancillary support infrastructure.</a:t>
            </a:r>
            <a:endParaRPr lang="en-US" sz="1600" b="1" dirty="0">
              <a:solidFill>
                <a:srgbClr val="000000"/>
              </a:solidFill>
              <a:uFill>
                <a:solidFill>
                  <a:srgbClr val="000000"/>
                </a:solidFill>
              </a:uFill>
              <a:latin typeface="Century Gothic" panose="020B0502020202020204" pitchFamily="34" charset="0"/>
              <a:sym typeface="Century Gothic"/>
            </a:endParaRPr>
          </a:p>
          <a:p>
            <a:pPr marL="270838" indent="-351065" algn="just">
              <a:spcBef>
                <a:spcPts val="600"/>
              </a:spcBef>
              <a:buFont typeface="Wingdings" panose="05000000000000000000" pitchFamily="2" charset="2"/>
              <a:buChar char="ü"/>
            </a:pPr>
            <a:endParaRPr lang="en-US" sz="1600" b="1" dirty="0">
              <a:solidFill>
                <a:srgbClr val="000000"/>
              </a:solidFill>
              <a:uFill>
                <a:solidFill>
                  <a:srgbClr val="000000"/>
                </a:solidFill>
              </a:uFill>
              <a:latin typeface="Century Gothic" panose="020B0502020202020204" pitchFamily="34" charset="0"/>
              <a:sym typeface="Century Gothic"/>
            </a:endParaRPr>
          </a:p>
          <a:p>
            <a:pPr marL="0" indent="0" algn="just">
              <a:spcBef>
                <a:spcPts val="600"/>
              </a:spcBef>
              <a:buNone/>
            </a:pPr>
            <a:r>
              <a:rPr lang="en-GB" sz="1600" b="1" dirty="0">
                <a:latin typeface="Century Gothic" panose="020B0502020202020204" pitchFamily="34" charset="0"/>
              </a:rPr>
              <a:t>STATUS</a:t>
            </a:r>
            <a:r>
              <a:rPr lang="en-GB" sz="1600" dirty="0">
                <a:latin typeface="Century Gothic" panose="020B0502020202020204" pitchFamily="34" charset="0"/>
              </a:rPr>
              <a:t>: Final stage of the Project Development Phase. Outline Business Case completed and submitted to the ICRC for review and issuance of compliance certificate.</a:t>
            </a:r>
          </a:p>
          <a:p>
            <a:pPr marL="0" indent="0" algn="just">
              <a:spcBef>
                <a:spcPts val="600"/>
              </a:spcBef>
              <a:buNone/>
            </a:pPr>
            <a:endParaRPr lang="en-GB" sz="1600" b="1" dirty="0">
              <a:latin typeface="Century Gothic" panose="020B0502020202020204" pitchFamily="34" charset="0"/>
            </a:endParaRPr>
          </a:p>
          <a:p>
            <a:pPr marL="0" indent="0" algn="just">
              <a:spcBef>
                <a:spcPts val="600"/>
              </a:spcBef>
              <a:buNone/>
            </a:pPr>
            <a:r>
              <a:rPr lang="en-GB" sz="1600" b="1" dirty="0">
                <a:solidFill>
                  <a:srgbClr val="000000"/>
                </a:solidFill>
                <a:uFill>
                  <a:solidFill>
                    <a:srgbClr val="000000"/>
                  </a:solidFill>
                </a:uFill>
                <a:latin typeface="Century Gothic" panose="020B0502020202020204" pitchFamily="34" charset="0"/>
                <a:sym typeface="Century Gothic"/>
              </a:rPr>
              <a:t>NEXT STEP</a:t>
            </a:r>
            <a:r>
              <a:rPr lang="en-GB" sz="1600" b="1" dirty="0">
                <a:latin typeface="Century Gothic" panose="020B0502020202020204" pitchFamily="34" charset="0"/>
              </a:rPr>
              <a:t>:</a:t>
            </a:r>
            <a:r>
              <a:rPr lang="en-GB" sz="1600" dirty="0">
                <a:latin typeface="Century Gothic" panose="020B0502020202020204" pitchFamily="34" charset="0"/>
              </a:rPr>
              <a:t> Commencement of Procurement Phase</a:t>
            </a:r>
            <a:endParaRPr lang="en-US" sz="3200" dirty="0">
              <a:solidFill>
                <a:srgbClr val="000000"/>
              </a:solidFill>
              <a:uFill>
                <a:solidFill>
                  <a:srgbClr val="000000"/>
                </a:solidFill>
              </a:uFill>
              <a:latin typeface="Century Gothic" panose="020B0502020202020204" pitchFamily="34" charset="0"/>
              <a:sym typeface="Century Gothic"/>
            </a:endParaRPr>
          </a:p>
          <a:p>
            <a:pPr marL="0" indent="0" algn="just">
              <a:spcBef>
                <a:spcPts val="600"/>
              </a:spcBef>
              <a:buNone/>
            </a:pPr>
            <a:endParaRPr lang="en-US" sz="1600" b="1" dirty="0">
              <a:latin typeface="Century Gothic" panose="020B0502020202020204" pitchFamily="34" charset="0"/>
            </a:endParaRPr>
          </a:p>
        </p:txBody>
      </p:sp>
    </p:spTree>
    <p:extLst>
      <p:ext uri="{BB962C8B-B14F-4D97-AF65-F5344CB8AC3E}">
        <p14:creationId xmlns:p14="http://schemas.microsoft.com/office/powerpoint/2010/main" val="360877844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ctangle 10"/>
          <p:cNvSpPr/>
          <p:nvPr/>
        </p:nvSpPr>
        <p:spPr>
          <a:xfrm>
            <a:off x="301170" y="1031416"/>
            <a:ext cx="9457400" cy="5657039"/>
          </a:xfrm>
          <a:prstGeom prst="rect">
            <a:avLst/>
          </a:prstGeom>
          <a:solidFill>
            <a:srgbClr val="FFFFFF"/>
          </a:solidFill>
          <a:ln>
            <a:solidFill>
              <a:schemeClr val="accent3">
                <a:lumOff val="10616"/>
              </a:schemeClr>
            </a:solidFill>
            <a:miter/>
          </a:ln>
          <a:effectLst>
            <a:outerShdw blurRad="63500" dist="12700" dir="5400000" rotWithShape="0">
              <a:srgbClr val="404040">
                <a:alpha val="40000"/>
              </a:srgbClr>
            </a:outerShdw>
          </a:effectLst>
        </p:spPr>
        <p:txBody>
          <a:bodyPr lIns="45719" rIns="45719" anchor="ctr"/>
          <a:lstStyle/>
          <a:p>
            <a:pPr>
              <a:defRPr sz="1500"/>
            </a:pPr>
            <a:endParaRPr/>
          </a:p>
        </p:txBody>
      </p:sp>
      <p:grpSp>
        <p:nvGrpSpPr>
          <p:cNvPr id="335" name="TextBox 6"/>
          <p:cNvGrpSpPr/>
          <p:nvPr/>
        </p:nvGrpSpPr>
        <p:grpSpPr>
          <a:xfrm>
            <a:off x="1084519" y="-4492"/>
            <a:ext cx="8821483" cy="932847"/>
            <a:chOff x="-1" y="-1"/>
            <a:chExt cx="8821481" cy="932846"/>
          </a:xfrm>
        </p:grpSpPr>
        <p:sp>
          <p:nvSpPr>
            <p:cNvPr id="333" name="Rectangle"/>
            <p:cNvSpPr/>
            <p:nvPr/>
          </p:nvSpPr>
          <p:spPr>
            <a:xfrm>
              <a:off x="-1" y="-1"/>
              <a:ext cx="8821481" cy="932846"/>
            </a:xfrm>
            <a:prstGeom prst="rect">
              <a:avLst/>
            </a:prstGeom>
            <a:solidFill>
              <a:srgbClr val="548235"/>
            </a:solidFill>
            <a:ln w="12700" cap="flat">
              <a:noFill/>
              <a:miter lim="400000"/>
            </a:ln>
            <a:effectLst/>
          </p:spPr>
          <p:txBody>
            <a:bodyPr wrap="square" lIns="45719" tIns="45719" rIns="45719" bIns="45719" numCol="1" anchor="ctr">
              <a:noAutofit/>
            </a:bodyPr>
            <a:lstStyle/>
            <a:p>
              <a:pPr algn="ctr">
                <a:defRPr sz="3600">
                  <a:solidFill>
                    <a:srgbClr val="FFFFFF"/>
                  </a:solidFill>
                  <a:latin typeface="Century Gothic"/>
                  <a:ea typeface="Century Gothic"/>
                  <a:cs typeface="Century Gothic"/>
                  <a:sym typeface="Century Gothic"/>
                </a:defRPr>
              </a:pPr>
              <a:endParaRPr dirty="0"/>
            </a:p>
          </p:txBody>
        </p:sp>
        <p:sp>
          <p:nvSpPr>
            <p:cNvPr id="334" name="HOW WAS BOF HELPDESK IMPLEMENTED ?"/>
            <p:cNvSpPr/>
            <p:nvPr/>
          </p:nvSpPr>
          <p:spPr>
            <a:xfrm>
              <a:off x="-1" y="174036"/>
              <a:ext cx="8821481" cy="58477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3600">
                  <a:solidFill>
                    <a:srgbClr val="FFFFFF"/>
                  </a:solidFill>
                  <a:latin typeface="Century Gothic"/>
                  <a:ea typeface="Century Gothic"/>
                  <a:cs typeface="Century Gothic"/>
                  <a:sym typeface="Century Gothic"/>
                </a:defRPr>
              </a:lvl1pPr>
            </a:lstStyle>
            <a:p>
              <a:r>
                <a:rPr lang="en-US" sz="3200" b="1" dirty="0"/>
                <a:t>SUB – NATIONAL LEVELS/COLLABORATION</a:t>
              </a:r>
            </a:p>
          </p:txBody>
        </p:sp>
      </p:grpSp>
      <p:pic>
        <p:nvPicPr>
          <p:cNvPr id="336" name="Picture 14" descr="Picture 14"/>
          <p:cNvPicPr>
            <a:picLocks noChangeAspect="1"/>
          </p:cNvPicPr>
          <p:nvPr/>
        </p:nvPicPr>
        <p:blipFill>
          <a:blip r:embed="rId3" cstate="print"/>
          <a:stretch>
            <a:fillRect/>
          </a:stretch>
        </p:blipFill>
        <p:spPr>
          <a:xfrm>
            <a:off x="47466" y="4935"/>
            <a:ext cx="1094792" cy="935666"/>
          </a:xfrm>
          <a:prstGeom prst="rect">
            <a:avLst/>
          </a:prstGeom>
          <a:ln w="12700">
            <a:miter lim="400000"/>
          </a:ln>
        </p:spPr>
      </p:pic>
      <p:sp>
        <p:nvSpPr>
          <p:cNvPr id="341" name="Slide Number Placeholder 1"/>
          <p:cNvSpPr>
            <a:spLocks noGrp="1"/>
          </p:cNvSpPr>
          <p:nvPr>
            <p:ph type="sldNum" sz="quarter" idx="2"/>
          </p:nvPr>
        </p:nvSpPr>
        <p:spPr>
          <a:xfrm>
            <a:off x="9552646" y="6404294"/>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17</a:t>
            </a:fld>
            <a:endParaRPr/>
          </a:p>
        </p:txBody>
      </p:sp>
      <p:sp>
        <p:nvSpPr>
          <p:cNvPr id="11" name="Rectangle 3"/>
          <p:cNvSpPr txBox="1">
            <a:spLocks noChangeArrowheads="1"/>
          </p:cNvSpPr>
          <p:nvPr/>
        </p:nvSpPr>
        <p:spPr>
          <a:xfrm>
            <a:off x="353355" y="988770"/>
            <a:ext cx="9552645" cy="5174584"/>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0838" indent="-351065">
              <a:spcBef>
                <a:spcPts val="600"/>
              </a:spcBef>
              <a:buNone/>
            </a:pPr>
            <a:r>
              <a:rPr lang="en-US" sz="3600" b="1" dirty="0">
                <a:solidFill>
                  <a:srgbClr val="000000"/>
                </a:solidFill>
                <a:effectLst>
                  <a:outerShdw blurRad="38100" dist="38100" dir="2700000" algn="tl">
                    <a:srgbClr val="000000">
                      <a:alpha val="43137"/>
                    </a:srgbClr>
                  </a:outerShdw>
                </a:effectLst>
                <a:uFill>
                  <a:solidFill>
                    <a:srgbClr val="000000"/>
                  </a:solidFill>
                </a:uFill>
                <a:latin typeface="Century Gothic" panose="020B0502020202020204" pitchFamily="34" charset="0"/>
                <a:sym typeface="Century Gothic"/>
              </a:rPr>
              <a:t>Aerotropolis</a:t>
            </a:r>
          </a:p>
          <a:p>
            <a:pPr marL="270838" indent="-351065">
              <a:spcBef>
                <a:spcPts val="600"/>
              </a:spcBef>
              <a:buNone/>
            </a:pPr>
            <a:endParaRPr lang="en-US" sz="3000" b="1" dirty="0">
              <a:solidFill>
                <a:srgbClr val="000000"/>
              </a:solidFill>
              <a:uFill>
                <a:solidFill>
                  <a:srgbClr val="000000"/>
                </a:solidFill>
              </a:uFill>
              <a:latin typeface="Century Gothic" panose="020B0502020202020204" pitchFamily="34" charset="0"/>
              <a:sym typeface="Century Gothic"/>
            </a:endParaRPr>
          </a:p>
        </p:txBody>
      </p:sp>
      <p:pic>
        <p:nvPicPr>
          <p:cNvPr id="1026" name="Picture 2" descr="WiedemannConsultants (WMC) - News - WiedemannConsultants GmbH">
            <a:extLst>
              <a:ext uri="{FF2B5EF4-FFF2-40B4-BE49-F238E27FC236}">
                <a16:creationId xmlns:a16="http://schemas.microsoft.com/office/drawing/2014/main" id="{CD3B5E09-D38C-4927-84D3-BDC543FBE0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355" y="1643220"/>
            <a:ext cx="6269118" cy="47610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27EE985-1677-40EE-9F0B-0C31E262FCD5}"/>
              </a:ext>
            </a:extLst>
          </p:cNvPr>
          <p:cNvSpPr txBox="1"/>
          <p:nvPr/>
        </p:nvSpPr>
        <p:spPr>
          <a:xfrm>
            <a:off x="6674658" y="2229804"/>
            <a:ext cx="3009979" cy="2862320"/>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indent="-342900" algn="just" defTabSz="914400" rtl="0" fontAlgn="auto" latinLnBrk="0" hangingPunct="0">
              <a:lnSpc>
                <a:spcPct val="100000"/>
              </a:lnSpc>
              <a:spcBef>
                <a:spcPts val="0"/>
              </a:spcBef>
              <a:spcAft>
                <a:spcPts val="0"/>
              </a:spcAft>
              <a:buClrTx/>
              <a:buSzTx/>
              <a:buFont typeface="Wingdings" panose="05000000000000000000" pitchFamily="2" charset="2"/>
              <a:buChar char="ü"/>
              <a:tabLst/>
            </a:pPr>
            <a:r>
              <a:rPr kumimoji="0" lang="en-GB" sz="2000" b="1" i="0" u="none" strike="noStrike" cap="none" spc="0" normalizeH="0" baseline="0" dirty="0">
                <a:ln>
                  <a:noFill/>
                </a:ln>
                <a:solidFill>
                  <a:srgbClr val="000000"/>
                </a:solidFill>
                <a:effectLst>
                  <a:outerShdw blurRad="38100" dist="38100" dir="2700000" algn="tl">
                    <a:srgbClr val="000000">
                      <a:alpha val="43137"/>
                    </a:srgbClr>
                  </a:outerShdw>
                </a:effectLst>
                <a:uFillTx/>
                <a:latin typeface="Century Gothic" panose="020B0502020202020204" pitchFamily="34" charset="0"/>
                <a:sym typeface="Calibri"/>
              </a:rPr>
              <a:t>Lagos</a:t>
            </a:r>
            <a:r>
              <a:rPr kumimoji="0" lang="en-GB" sz="2000" b="0" i="0" u="none" strike="noStrike" cap="none" spc="0" normalizeH="0" baseline="0" dirty="0">
                <a:ln>
                  <a:noFill/>
                </a:ln>
                <a:solidFill>
                  <a:srgbClr val="000000"/>
                </a:solidFill>
                <a:effectLst>
                  <a:outerShdw blurRad="38100" dist="38100" dir="2700000" algn="tl">
                    <a:srgbClr val="000000">
                      <a:alpha val="43137"/>
                    </a:srgbClr>
                  </a:outerShdw>
                </a:effectLst>
                <a:uFillTx/>
                <a:latin typeface="Century Gothic" panose="020B0502020202020204" pitchFamily="34" charset="0"/>
                <a:sym typeface="Calibri"/>
              </a:rPr>
              <a:t> and</a:t>
            </a:r>
            <a:r>
              <a:rPr kumimoji="0" lang="en-GB" sz="2000" b="1" i="0" u="none" strike="noStrike" cap="none" spc="0" normalizeH="0" baseline="0" dirty="0">
                <a:ln>
                  <a:noFill/>
                </a:ln>
                <a:solidFill>
                  <a:srgbClr val="000000"/>
                </a:solidFill>
                <a:effectLst>
                  <a:outerShdw blurRad="38100" dist="38100" dir="2700000" algn="tl">
                    <a:srgbClr val="000000">
                      <a:alpha val="43137"/>
                    </a:srgbClr>
                  </a:outerShdw>
                </a:effectLst>
                <a:uFillTx/>
                <a:latin typeface="Century Gothic" panose="020B0502020202020204" pitchFamily="34" charset="0"/>
                <a:sym typeface="Calibri"/>
              </a:rPr>
              <a:t> Abuja </a:t>
            </a:r>
            <a:r>
              <a:rPr kumimoji="0" lang="en-GB" sz="2000" b="0" i="0" u="none" strike="noStrike" cap="none" spc="0" normalizeH="0" baseline="0" dirty="0">
                <a:ln>
                  <a:noFill/>
                </a:ln>
                <a:solidFill>
                  <a:srgbClr val="000000"/>
                </a:solidFill>
                <a:effectLst>
                  <a:outerShdw blurRad="38100" dist="38100" dir="2700000" algn="tl">
                    <a:srgbClr val="000000">
                      <a:alpha val="43137"/>
                    </a:srgbClr>
                  </a:outerShdw>
                </a:effectLst>
                <a:uFillTx/>
                <a:latin typeface="Century Gothic" panose="020B0502020202020204" pitchFamily="34" charset="0"/>
                <a:sym typeface="Calibri"/>
              </a:rPr>
              <a:t>Airports are the present locations for this project.</a:t>
            </a:r>
          </a:p>
          <a:p>
            <a:pPr marL="342900" marR="0" indent="-342900" algn="just" defTabSz="914400" rtl="0" fontAlgn="auto" latinLnBrk="0" hangingPunct="0">
              <a:lnSpc>
                <a:spcPct val="100000"/>
              </a:lnSpc>
              <a:spcBef>
                <a:spcPts val="0"/>
              </a:spcBef>
              <a:spcAft>
                <a:spcPts val="0"/>
              </a:spcAft>
              <a:buClrTx/>
              <a:buSzTx/>
              <a:buFont typeface="Wingdings" panose="05000000000000000000" pitchFamily="2" charset="2"/>
              <a:buChar char="ü"/>
              <a:tabLst/>
            </a:pPr>
            <a:endParaRPr lang="en-GB" sz="2000" dirty="0">
              <a:effectLst>
                <a:outerShdw blurRad="38100" dist="38100" dir="2700000" algn="tl">
                  <a:srgbClr val="000000">
                    <a:alpha val="43137"/>
                  </a:srgbClr>
                </a:outerShdw>
              </a:effectLst>
              <a:latin typeface="Century Gothic" panose="020B0502020202020204" pitchFamily="34" charset="0"/>
            </a:endParaRPr>
          </a:p>
          <a:p>
            <a:pPr marL="342900" marR="0" indent="-342900" algn="just" defTabSz="914400" rtl="0" fontAlgn="auto" latinLnBrk="0" hangingPunct="0">
              <a:lnSpc>
                <a:spcPct val="100000"/>
              </a:lnSpc>
              <a:spcBef>
                <a:spcPts val="0"/>
              </a:spcBef>
              <a:spcAft>
                <a:spcPts val="0"/>
              </a:spcAft>
              <a:buClrTx/>
              <a:buSzTx/>
              <a:buFont typeface="Wingdings" panose="05000000000000000000" pitchFamily="2" charset="2"/>
              <a:buChar char="ü"/>
              <a:tabLst/>
            </a:pPr>
            <a:r>
              <a:rPr kumimoji="0" lang="en-GB" sz="2000" b="0" i="0" u="none" strike="noStrike" cap="none" spc="0" normalizeH="0" baseline="0" dirty="0">
                <a:ln>
                  <a:noFill/>
                </a:ln>
                <a:solidFill>
                  <a:srgbClr val="000000"/>
                </a:solidFill>
                <a:effectLst>
                  <a:outerShdw blurRad="38100" dist="38100" dir="2700000" algn="tl">
                    <a:srgbClr val="000000">
                      <a:alpha val="43137"/>
                    </a:srgbClr>
                  </a:outerShdw>
                </a:effectLst>
                <a:uFillTx/>
                <a:latin typeface="Century Gothic" panose="020B0502020202020204" pitchFamily="34" charset="0"/>
                <a:sym typeface="Calibri"/>
              </a:rPr>
              <a:t>Presently operational in </a:t>
            </a:r>
            <a:r>
              <a:rPr kumimoji="0" lang="en-GB" sz="2000" b="1" i="0" u="none" strike="noStrike" cap="none" spc="0" normalizeH="0" baseline="0" dirty="0">
                <a:ln>
                  <a:noFill/>
                </a:ln>
                <a:solidFill>
                  <a:srgbClr val="000000"/>
                </a:solidFill>
                <a:effectLst>
                  <a:outerShdw blurRad="38100" dist="38100" dir="2700000" algn="tl">
                    <a:srgbClr val="000000">
                      <a:alpha val="43137"/>
                    </a:srgbClr>
                  </a:outerShdw>
                </a:effectLst>
                <a:uFillTx/>
                <a:latin typeface="Century Gothic" panose="020B0502020202020204" pitchFamily="34" charset="0"/>
                <a:sym typeface="Calibri"/>
              </a:rPr>
              <a:t>Egypt,</a:t>
            </a:r>
            <a:r>
              <a:rPr kumimoji="0" lang="en-GB" sz="2000" b="0" i="0" u="none" strike="noStrike" cap="none" spc="0" normalizeH="0" baseline="0" dirty="0">
                <a:ln>
                  <a:noFill/>
                </a:ln>
                <a:solidFill>
                  <a:srgbClr val="000000"/>
                </a:solidFill>
                <a:effectLst>
                  <a:outerShdw blurRad="38100" dist="38100" dir="2700000" algn="tl">
                    <a:srgbClr val="000000">
                      <a:alpha val="43137"/>
                    </a:srgbClr>
                  </a:outerShdw>
                </a:effectLst>
                <a:uFillTx/>
                <a:latin typeface="Century Gothic" panose="020B0502020202020204" pitchFamily="34" charset="0"/>
                <a:sym typeface="Calibri"/>
              </a:rPr>
              <a:t> </a:t>
            </a:r>
            <a:r>
              <a:rPr kumimoji="0" lang="en-GB" sz="2000" b="1" i="0" u="none" strike="noStrike" cap="none" spc="0" normalizeH="0" baseline="0" dirty="0">
                <a:ln>
                  <a:noFill/>
                </a:ln>
                <a:solidFill>
                  <a:srgbClr val="000000"/>
                </a:solidFill>
                <a:effectLst>
                  <a:outerShdw blurRad="38100" dist="38100" dir="2700000" algn="tl">
                    <a:srgbClr val="000000">
                      <a:alpha val="43137"/>
                    </a:srgbClr>
                  </a:outerShdw>
                </a:effectLst>
                <a:uFillTx/>
                <a:latin typeface="Century Gothic" panose="020B0502020202020204" pitchFamily="34" charset="0"/>
                <a:sym typeface="Calibri"/>
              </a:rPr>
              <a:t>South Africa, Dubai, Amsterdam etc</a:t>
            </a:r>
            <a:endParaRPr kumimoji="0" lang="en-NG" sz="1800" b="1" i="0" u="none" strike="noStrike" cap="none" spc="0" normalizeH="0" baseline="0" dirty="0">
              <a:ln>
                <a:noFill/>
              </a:ln>
              <a:solidFill>
                <a:srgbClr val="000000"/>
              </a:solidFill>
              <a:effectLst>
                <a:outerShdw blurRad="38100" dist="38100" dir="2700000" algn="tl">
                  <a:srgbClr val="000000">
                    <a:alpha val="43137"/>
                  </a:srgbClr>
                </a:outerShdw>
              </a:effectLst>
              <a:uFillTx/>
              <a:latin typeface="Century Gothic" panose="020B0502020202020204" pitchFamily="34" charset="0"/>
              <a:sym typeface="Calibri"/>
            </a:endParaRPr>
          </a:p>
        </p:txBody>
      </p:sp>
    </p:spTree>
    <p:extLst>
      <p:ext uri="{BB962C8B-B14F-4D97-AF65-F5344CB8AC3E}">
        <p14:creationId xmlns:p14="http://schemas.microsoft.com/office/powerpoint/2010/main" val="27769891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ctangle 10"/>
          <p:cNvSpPr/>
          <p:nvPr/>
        </p:nvSpPr>
        <p:spPr>
          <a:xfrm>
            <a:off x="359228" y="1002633"/>
            <a:ext cx="9193417" cy="5657039"/>
          </a:xfrm>
          <a:prstGeom prst="rect">
            <a:avLst/>
          </a:prstGeom>
          <a:solidFill>
            <a:srgbClr val="FFFFFF"/>
          </a:solidFill>
          <a:ln>
            <a:solidFill>
              <a:schemeClr val="accent3">
                <a:lumOff val="10616"/>
              </a:schemeClr>
            </a:solidFill>
            <a:miter/>
          </a:ln>
          <a:effectLst>
            <a:outerShdw blurRad="63500" dist="12700" dir="5400000" rotWithShape="0">
              <a:srgbClr val="404040">
                <a:alpha val="40000"/>
              </a:srgbClr>
            </a:outerShdw>
          </a:effectLst>
        </p:spPr>
        <p:txBody>
          <a:bodyPr lIns="45719" rIns="45719" anchor="ctr"/>
          <a:lstStyle/>
          <a:p>
            <a:pPr>
              <a:defRPr sz="1500"/>
            </a:pPr>
            <a:endParaRPr/>
          </a:p>
        </p:txBody>
      </p:sp>
      <p:grpSp>
        <p:nvGrpSpPr>
          <p:cNvPr id="335" name="TextBox 6"/>
          <p:cNvGrpSpPr/>
          <p:nvPr/>
        </p:nvGrpSpPr>
        <p:grpSpPr>
          <a:xfrm>
            <a:off x="1084519" y="-4492"/>
            <a:ext cx="8821483" cy="932847"/>
            <a:chOff x="-1" y="-1"/>
            <a:chExt cx="8821481" cy="932846"/>
          </a:xfrm>
        </p:grpSpPr>
        <p:sp>
          <p:nvSpPr>
            <p:cNvPr id="333" name="Rectangle"/>
            <p:cNvSpPr/>
            <p:nvPr/>
          </p:nvSpPr>
          <p:spPr>
            <a:xfrm>
              <a:off x="-1" y="-1"/>
              <a:ext cx="8821481" cy="932846"/>
            </a:xfrm>
            <a:prstGeom prst="rect">
              <a:avLst/>
            </a:prstGeom>
            <a:solidFill>
              <a:srgbClr val="548235"/>
            </a:solidFill>
            <a:ln w="12700" cap="flat">
              <a:noFill/>
              <a:miter lim="400000"/>
            </a:ln>
            <a:effectLst/>
          </p:spPr>
          <p:txBody>
            <a:bodyPr wrap="square" lIns="45719" tIns="45719" rIns="45719" bIns="45719" numCol="1" anchor="ctr">
              <a:noAutofit/>
            </a:bodyPr>
            <a:lstStyle/>
            <a:p>
              <a:pPr algn="ctr">
                <a:defRPr sz="3600">
                  <a:solidFill>
                    <a:srgbClr val="FFFFFF"/>
                  </a:solidFill>
                  <a:latin typeface="Century Gothic"/>
                  <a:ea typeface="Century Gothic"/>
                  <a:cs typeface="Century Gothic"/>
                  <a:sym typeface="Century Gothic"/>
                </a:defRPr>
              </a:pPr>
              <a:endParaRPr dirty="0"/>
            </a:p>
          </p:txBody>
        </p:sp>
        <p:sp>
          <p:nvSpPr>
            <p:cNvPr id="334" name="HOW WAS BOF HELPDESK IMPLEMENTED ?"/>
            <p:cNvSpPr/>
            <p:nvPr/>
          </p:nvSpPr>
          <p:spPr>
            <a:xfrm>
              <a:off x="-1" y="143258"/>
              <a:ext cx="8821481" cy="64632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3600">
                  <a:solidFill>
                    <a:srgbClr val="FFFFFF"/>
                  </a:solidFill>
                  <a:latin typeface="Century Gothic"/>
                  <a:ea typeface="Century Gothic"/>
                  <a:cs typeface="Century Gothic"/>
                  <a:sym typeface="Century Gothic"/>
                </a:defRPr>
              </a:lvl1pPr>
            </a:lstStyle>
            <a:p>
              <a:endParaRPr lang="en-US" b="1" dirty="0"/>
            </a:p>
          </p:txBody>
        </p:sp>
      </p:grpSp>
      <p:pic>
        <p:nvPicPr>
          <p:cNvPr id="336" name="Picture 14" descr="Picture 14"/>
          <p:cNvPicPr>
            <a:picLocks noChangeAspect="1"/>
          </p:cNvPicPr>
          <p:nvPr/>
        </p:nvPicPr>
        <p:blipFill>
          <a:blip r:embed="rId3" cstate="print"/>
          <a:stretch>
            <a:fillRect/>
          </a:stretch>
        </p:blipFill>
        <p:spPr>
          <a:xfrm>
            <a:off x="47466" y="4935"/>
            <a:ext cx="1094792" cy="935666"/>
          </a:xfrm>
          <a:prstGeom prst="rect">
            <a:avLst/>
          </a:prstGeom>
          <a:ln w="12700">
            <a:miter lim="400000"/>
          </a:ln>
        </p:spPr>
      </p:pic>
      <p:sp>
        <p:nvSpPr>
          <p:cNvPr id="341" name="Slide Number Placeholder 1"/>
          <p:cNvSpPr>
            <a:spLocks noGrp="1"/>
          </p:cNvSpPr>
          <p:nvPr>
            <p:ph type="sldNum" sz="quarter" idx="2"/>
          </p:nvPr>
        </p:nvSpPr>
        <p:spPr>
          <a:xfrm>
            <a:off x="9552646" y="6404294"/>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18</a:t>
            </a:fld>
            <a:endParaRPr/>
          </a:p>
        </p:txBody>
      </p:sp>
      <p:sp>
        <p:nvSpPr>
          <p:cNvPr id="11" name="Rectangle 3"/>
          <p:cNvSpPr txBox="1">
            <a:spLocks noChangeArrowheads="1"/>
          </p:cNvSpPr>
          <p:nvPr/>
        </p:nvSpPr>
        <p:spPr>
          <a:xfrm>
            <a:off x="353355" y="950028"/>
            <a:ext cx="9193417" cy="5568408"/>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0838" indent="-351065">
              <a:spcBef>
                <a:spcPts val="600"/>
              </a:spcBef>
              <a:buNone/>
            </a:pPr>
            <a:r>
              <a:rPr lang="en-GB" sz="2400" b="1" dirty="0">
                <a:latin typeface="Century Gothic" panose="020B0502020202020204" pitchFamily="34" charset="0"/>
              </a:rPr>
              <a:t>Development of Cargo/</a:t>
            </a:r>
            <a:r>
              <a:rPr lang="en-GB" sz="2400" b="1" dirty="0" err="1">
                <a:latin typeface="Century Gothic" panose="020B0502020202020204" pitchFamily="34" charset="0"/>
              </a:rPr>
              <a:t>Agro</a:t>
            </a:r>
            <a:r>
              <a:rPr lang="en-GB" sz="2400" b="1" dirty="0">
                <a:latin typeface="Century Gothic" panose="020B0502020202020204" pitchFamily="34" charset="0"/>
              </a:rPr>
              <a:t>-Allied Airport Terminals </a:t>
            </a:r>
          </a:p>
          <a:p>
            <a:pPr marL="270838" indent="-351065">
              <a:spcBef>
                <a:spcPts val="600"/>
              </a:spcBef>
              <a:buNone/>
            </a:pPr>
            <a:endParaRPr lang="en-GB" sz="1200" b="1" dirty="0">
              <a:latin typeface="Century Gothic" panose="020B0502020202020204" pitchFamily="34" charset="0"/>
            </a:endParaRPr>
          </a:p>
          <a:p>
            <a:pPr marL="270838" indent="-351065" algn="just">
              <a:spcBef>
                <a:spcPts val="600"/>
              </a:spcBef>
              <a:buFont typeface="Wingdings" panose="05000000000000000000" pitchFamily="2" charset="2"/>
              <a:buChar char="ü"/>
            </a:pPr>
            <a:r>
              <a:rPr lang="en-GB" sz="1600" dirty="0">
                <a:latin typeface="Century Gothic" panose="020B0502020202020204" pitchFamily="34" charset="0"/>
              </a:rPr>
              <a:t>To take advantage of the high value agricultural products potential of Nigeria, the need arose to develop dedicated Cargo/</a:t>
            </a:r>
            <a:r>
              <a:rPr lang="en-GB" sz="1600" dirty="0" err="1">
                <a:latin typeface="Century Gothic" panose="020B0502020202020204" pitchFamily="34" charset="0"/>
              </a:rPr>
              <a:t>Agro</a:t>
            </a:r>
            <a:r>
              <a:rPr lang="en-GB" sz="1600" dirty="0">
                <a:latin typeface="Century Gothic" panose="020B0502020202020204" pitchFamily="34" charset="0"/>
              </a:rPr>
              <a:t>-Allied Terminals and ancillary infrastructure in each of the six (6) geographical zones of the country to facilitate the movement of fresh produce by air.</a:t>
            </a:r>
          </a:p>
          <a:p>
            <a:pPr marL="270838" indent="-351065" algn="just">
              <a:spcBef>
                <a:spcPts val="600"/>
              </a:spcBef>
              <a:buFont typeface="Wingdings" panose="05000000000000000000" pitchFamily="2" charset="2"/>
              <a:buChar char="ü"/>
            </a:pPr>
            <a:r>
              <a:rPr lang="en-GB" sz="1600" dirty="0">
                <a:latin typeface="Century Gothic" panose="020B0502020202020204" pitchFamily="34" charset="0"/>
              </a:rPr>
              <a:t> The terminals will be established via a Design, Build, Finance, Operate and Maintain model of Public Private Partnership (PPP). </a:t>
            </a:r>
          </a:p>
          <a:p>
            <a:pPr marL="270838" indent="-351065" algn="just">
              <a:spcBef>
                <a:spcPts val="600"/>
              </a:spcBef>
              <a:buFont typeface="Wingdings" panose="05000000000000000000" pitchFamily="2" charset="2"/>
              <a:buChar char="ü"/>
            </a:pPr>
            <a:r>
              <a:rPr lang="en-GB" sz="1600" dirty="0">
                <a:latin typeface="Century Gothic" panose="020B0502020202020204" pitchFamily="34" charset="0"/>
              </a:rPr>
              <a:t>The proposed terminals will have facilities such as a dry Cargo Terminal Warehouse; Perishable Cargo Terminal with Cool Chain Storage; climate chambers for storage and handling of temperature sensitive products including Pharmaceuticals and Bonded Warehouses.</a:t>
            </a:r>
          </a:p>
          <a:p>
            <a:pPr marL="270838" indent="-351065" algn="just">
              <a:spcBef>
                <a:spcPts val="600"/>
              </a:spcBef>
              <a:buFont typeface="Wingdings" panose="05000000000000000000" pitchFamily="2" charset="2"/>
              <a:buChar char="ü"/>
            </a:pPr>
            <a:endParaRPr lang="en-GB" sz="1600" b="1" dirty="0">
              <a:latin typeface="Century Gothic" panose="020B0502020202020204" pitchFamily="34" charset="0"/>
            </a:endParaRPr>
          </a:p>
          <a:p>
            <a:pPr marL="0" indent="0" algn="just">
              <a:spcBef>
                <a:spcPts val="600"/>
              </a:spcBef>
              <a:buNone/>
            </a:pPr>
            <a:r>
              <a:rPr lang="en-GB" sz="1600" b="1" dirty="0">
                <a:latin typeface="Century Gothic" panose="020B0502020202020204" pitchFamily="34" charset="0"/>
              </a:rPr>
              <a:t>Status: </a:t>
            </a:r>
            <a:r>
              <a:rPr lang="en-GB" sz="1600" dirty="0">
                <a:latin typeface="Century Gothic" panose="020B0502020202020204" pitchFamily="34" charset="0"/>
              </a:rPr>
              <a:t>Final stage of the Project Development Phase. Outline Business Case completed and submitted to the ICRC for review and issuance of compliance certificate.</a:t>
            </a:r>
          </a:p>
          <a:p>
            <a:pPr marL="0" indent="0" algn="just">
              <a:spcBef>
                <a:spcPts val="600"/>
              </a:spcBef>
              <a:buNone/>
            </a:pPr>
            <a:endParaRPr lang="en-GB" sz="1600" b="1" dirty="0">
              <a:latin typeface="Century Gothic" panose="020B0502020202020204" pitchFamily="34" charset="0"/>
            </a:endParaRPr>
          </a:p>
          <a:p>
            <a:pPr marL="0" indent="0" algn="just">
              <a:spcBef>
                <a:spcPts val="600"/>
              </a:spcBef>
              <a:buNone/>
            </a:pPr>
            <a:r>
              <a:rPr lang="en-GB" sz="1600" b="1" dirty="0">
                <a:solidFill>
                  <a:srgbClr val="000000"/>
                </a:solidFill>
                <a:uFill>
                  <a:solidFill>
                    <a:srgbClr val="000000"/>
                  </a:solidFill>
                </a:uFill>
                <a:latin typeface="Century Gothic" panose="020B0502020202020204" pitchFamily="34" charset="0"/>
                <a:sym typeface="Century Gothic"/>
              </a:rPr>
              <a:t>NEXT STEP</a:t>
            </a:r>
            <a:r>
              <a:rPr lang="en-GB" sz="1600" b="1" dirty="0">
                <a:latin typeface="Century Gothic" panose="020B0502020202020204" pitchFamily="34" charset="0"/>
              </a:rPr>
              <a:t>:</a:t>
            </a:r>
            <a:r>
              <a:rPr lang="en-GB" sz="1600" dirty="0">
                <a:latin typeface="Century Gothic" panose="020B0502020202020204" pitchFamily="34" charset="0"/>
              </a:rPr>
              <a:t> Commencement of Procurement Phase</a:t>
            </a:r>
            <a:endParaRPr lang="en-US" sz="3200" dirty="0">
              <a:solidFill>
                <a:srgbClr val="000000"/>
              </a:solidFill>
              <a:uFill>
                <a:solidFill>
                  <a:srgbClr val="000000"/>
                </a:solidFill>
              </a:uFill>
              <a:latin typeface="Century Gothic" panose="020B0502020202020204" pitchFamily="34" charset="0"/>
              <a:sym typeface="Century Gothic"/>
            </a:endParaRPr>
          </a:p>
          <a:p>
            <a:pPr marL="0" indent="0" algn="just">
              <a:spcBef>
                <a:spcPts val="600"/>
              </a:spcBef>
              <a:buNone/>
            </a:pPr>
            <a:endParaRPr lang="en-US" sz="1600" b="1" dirty="0">
              <a:latin typeface="Century Gothic" panose="020B0502020202020204" pitchFamily="34" charset="0"/>
            </a:endParaRPr>
          </a:p>
        </p:txBody>
      </p:sp>
    </p:spTree>
    <p:extLst>
      <p:ext uri="{BB962C8B-B14F-4D97-AF65-F5344CB8AC3E}">
        <p14:creationId xmlns:p14="http://schemas.microsoft.com/office/powerpoint/2010/main" val="420011309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ctangle 10"/>
          <p:cNvSpPr/>
          <p:nvPr/>
        </p:nvSpPr>
        <p:spPr>
          <a:xfrm>
            <a:off x="334786" y="1009966"/>
            <a:ext cx="9457400" cy="5657039"/>
          </a:xfrm>
          <a:prstGeom prst="rect">
            <a:avLst/>
          </a:prstGeom>
          <a:solidFill>
            <a:srgbClr val="FFFFFF"/>
          </a:solidFill>
          <a:ln>
            <a:solidFill>
              <a:schemeClr val="accent3">
                <a:lumOff val="10616"/>
              </a:schemeClr>
            </a:solidFill>
            <a:miter/>
          </a:ln>
          <a:effectLst>
            <a:outerShdw blurRad="63500" dist="12700" dir="5400000" rotWithShape="0">
              <a:srgbClr val="404040">
                <a:alpha val="40000"/>
              </a:srgbClr>
            </a:outerShdw>
          </a:effectLst>
        </p:spPr>
        <p:txBody>
          <a:bodyPr lIns="45719" rIns="45719" anchor="ctr"/>
          <a:lstStyle/>
          <a:p>
            <a:pPr>
              <a:defRPr sz="1500"/>
            </a:pPr>
            <a:endParaRPr dirty="0"/>
          </a:p>
        </p:txBody>
      </p:sp>
      <p:grpSp>
        <p:nvGrpSpPr>
          <p:cNvPr id="335" name="TextBox 6"/>
          <p:cNvGrpSpPr/>
          <p:nvPr/>
        </p:nvGrpSpPr>
        <p:grpSpPr>
          <a:xfrm>
            <a:off x="1142258" y="4935"/>
            <a:ext cx="8613154" cy="909121"/>
            <a:chOff x="-1" y="-235890"/>
            <a:chExt cx="8821481" cy="1157256"/>
          </a:xfrm>
        </p:grpSpPr>
        <p:sp>
          <p:nvSpPr>
            <p:cNvPr id="333" name="Rectangle"/>
            <p:cNvSpPr/>
            <p:nvPr/>
          </p:nvSpPr>
          <p:spPr>
            <a:xfrm>
              <a:off x="-1" y="-235890"/>
              <a:ext cx="8821481" cy="1157256"/>
            </a:xfrm>
            <a:prstGeom prst="rect">
              <a:avLst/>
            </a:prstGeom>
            <a:solidFill>
              <a:srgbClr val="548235"/>
            </a:solidFill>
            <a:ln w="12700" cap="flat">
              <a:noFill/>
              <a:miter lim="400000"/>
            </a:ln>
            <a:effectLst/>
          </p:spPr>
          <p:txBody>
            <a:bodyPr wrap="square" lIns="45719" tIns="45719" rIns="45719" bIns="45719" numCol="1" anchor="ctr">
              <a:noAutofit/>
            </a:bodyPr>
            <a:lstStyle/>
            <a:p>
              <a:pPr algn="ctr">
                <a:defRPr sz="3600">
                  <a:solidFill>
                    <a:srgbClr val="FFFFFF"/>
                  </a:solidFill>
                  <a:latin typeface="Century Gothic"/>
                  <a:ea typeface="Century Gothic"/>
                  <a:cs typeface="Century Gothic"/>
                  <a:sym typeface="Century Gothic"/>
                </a:defRPr>
              </a:pPr>
              <a:r>
                <a:rPr lang="en-US" sz="2800" b="1" dirty="0"/>
                <a:t>SUB – NATIONAL LEVELS/COLLABORATION</a:t>
              </a:r>
            </a:p>
            <a:p>
              <a:pPr algn="ctr">
                <a:defRPr sz="3600">
                  <a:solidFill>
                    <a:srgbClr val="FFFFFF"/>
                  </a:solidFill>
                  <a:latin typeface="Century Gothic"/>
                  <a:ea typeface="Century Gothic"/>
                  <a:cs typeface="Century Gothic"/>
                  <a:sym typeface="Century Gothic"/>
                </a:defRPr>
              </a:pPr>
              <a:endParaRPr dirty="0"/>
            </a:p>
          </p:txBody>
        </p:sp>
        <p:sp>
          <p:nvSpPr>
            <p:cNvPr id="334" name="HOW WAS BOF HELPDESK IMPLEMENTED ?"/>
            <p:cNvSpPr/>
            <p:nvPr/>
          </p:nvSpPr>
          <p:spPr>
            <a:xfrm>
              <a:off x="-1" y="174036"/>
              <a:ext cx="8821481" cy="5847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3600">
                  <a:solidFill>
                    <a:srgbClr val="FFFFFF"/>
                  </a:solidFill>
                  <a:latin typeface="Century Gothic"/>
                  <a:ea typeface="Century Gothic"/>
                  <a:cs typeface="Century Gothic"/>
                  <a:sym typeface="Century Gothic"/>
                </a:defRPr>
              </a:lvl1pPr>
            </a:lstStyle>
            <a:p>
              <a:endParaRPr lang="en-US" sz="3200" b="1" dirty="0"/>
            </a:p>
          </p:txBody>
        </p:sp>
      </p:grpSp>
      <p:pic>
        <p:nvPicPr>
          <p:cNvPr id="336" name="Picture 14" descr="Picture 14"/>
          <p:cNvPicPr>
            <a:picLocks noChangeAspect="1"/>
          </p:cNvPicPr>
          <p:nvPr/>
        </p:nvPicPr>
        <p:blipFill>
          <a:blip r:embed="rId3" cstate="print"/>
          <a:stretch>
            <a:fillRect/>
          </a:stretch>
        </p:blipFill>
        <p:spPr>
          <a:xfrm>
            <a:off x="47466" y="4935"/>
            <a:ext cx="1094792" cy="935666"/>
          </a:xfrm>
          <a:prstGeom prst="rect">
            <a:avLst/>
          </a:prstGeom>
          <a:ln w="12700">
            <a:miter lim="400000"/>
          </a:ln>
        </p:spPr>
      </p:pic>
      <p:sp>
        <p:nvSpPr>
          <p:cNvPr id="341" name="Slide Number Placeholder 1"/>
          <p:cNvSpPr>
            <a:spLocks noGrp="1"/>
          </p:cNvSpPr>
          <p:nvPr>
            <p:ph type="sldNum" sz="quarter" idx="2"/>
          </p:nvPr>
        </p:nvSpPr>
        <p:spPr>
          <a:xfrm>
            <a:off x="9552646" y="6404294"/>
            <a:ext cx="263982"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19</a:t>
            </a:fld>
            <a:endParaRPr/>
          </a:p>
        </p:txBody>
      </p:sp>
      <p:sp>
        <p:nvSpPr>
          <p:cNvPr id="11" name="Rectangle 3"/>
          <p:cNvSpPr txBox="1">
            <a:spLocks noChangeArrowheads="1"/>
          </p:cNvSpPr>
          <p:nvPr/>
        </p:nvSpPr>
        <p:spPr>
          <a:xfrm>
            <a:off x="353355" y="988770"/>
            <a:ext cx="9552645" cy="5174584"/>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0838" indent="-351065">
              <a:spcBef>
                <a:spcPts val="600"/>
              </a:spcBef>
              <a:buNone/>
            </a:pPr>
            <a:r>
              <a:rPr lang="en-US" sz="3600" b="1" dirty="0" err="1">
                <a:solidFill>
                  <a:srgbClr val="000000"/>
                </a:solidFill>
                <a:effectLst>
                  <a:outerShdw blurRad="38100" dist="38100" dir="2700000" algn="tl">
                    <a:srgbClr val="000000">
                      <a:alpha val="43137"/>
                    </a:srgbClr>
                  </a:outerShdw>
                </a:effectLst>
                <a:uFill>
                  <a:solidFill>
                    <a:srgbClr val="000000"/>
                  </a:solidFill>
                </a:uFill>
                <a:latin typeface="Century Gothic" panose="020B0502020202020204" pitchFamily="34" charset="0"/>
                <a:sym typeface="Century Gothic"/>
              </a:rPr>
              <a:t>Agro</a:t>
            </a:r>
            <a:r>
              <a:rPr lang="en-US" sz="3600" b="1" dirty="0">
                <a:solidFill>
                  <a:srgbClr val="000000"/>
                </a:solidFill>
                <a:effectLst>
                  <a:outerShdw blurRad="38100" dist="38100" dir="2700000" algn="tl">
                    <a:srgbClr val="000000">
                      <a:alpha val="43137"/>
                    </a:srgbClr>
                  </a:outerShdw>
                </a:effectLst>
                <a:uFill>
                  <a:solidFill>
                    <a:srgbClr val="000000"/>
                  </a:solidFill>
                </a:uFill>
                <a:latin typeface="Century Gothic" panose="020B0502020202020204" pitchFamily="34" charset="0"/>
                <a:sym typeface="Century Gothic"/>
              </a:rPr>
              <a:t>-Allied Cargo Terminals</a:t>
            </a:r>
          </a:p>
          <a:p>
            <a:pPr marL="270838" indent="-351065">
              <a:spcBef>
                <a:spcPts val="600"/>
              </a:spcBef>
              <a:buNone/>
            </a:pPr>
            <a:endParaRPr lang="en-US" sz="3000" b="1" dirty="0">
              <a:solidFill>
                <a:srgbClr val="000000"/>
              </a:solidFill>
              <a:uFill>
                <a:solidFill>
                  <a:srgbClr val="000000"/>
                </a:solidFill>
              </a:uFill>
              <a:latin typeface="Century Gothic" panose="020B0502020202020204" pitchFamily="34" charset="0"/>
              <a:sym typeface="Century Gothic"/>
            </a:endParaRPr>
          </a:p>
        </p:txBody>
      </p:sp>
      <p:sp>
        <p:nvSpPr>
          <p:cNvPr id="2" name="TextBox 1">
            <a:extLst>
              <a:ext uri="{FF2B5EF4-FFF2-40B4-BE49-F238E27FC236}">
                <a16:creationId xmlns:a16="http://schemas.microsoft.com/office/drawing/2014/main" id="{927EE985-1677-40EE-9F0B-0C31E262FCD5}"/>
              </a:ext>
            </a:extLst>
          </p:cNvPr>
          <p:cNvSpPr txBox="1"/>
          <p:nvPr/>
        </p:nvSpPr>
        <p:spPr>
          <a:xfrm>
            <a:off x="4899170" y="1892851"/>
            <a:ext cx="4599645" cy="1323437"/>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rgbClr val="000000"/>
                </a:solidFill>
                <a:effectLst>
                  <a:outerShdw blurRad="38100" dist="38100" dir="2700000" algn="tl">
                    <a:srgbClr val="000000">
                      <a:alpha val="43137"/>
                    </a:srgbClr>
                  </a:outerShdw>
                </a:effectLst>
                <a:uFillTx/>
                <a:latin typeface="Century Gothic" panose="020B0502020202020204" pitchFamily="34" charset="0"/>
                <a:sym typeface="Calibri"/>
              </a:rPr>
              <a:t>Kebbi, Katsina, Plateau, Yola, Edo, Ekiti and </a:t>
            </a:r>
            <a:r>
              <a:rPr lang="en-GB" sz="2000" b="1" dirty="0">
                <a:effectLst>
                  <a:outerShdw blurRad="38100" dist="38100" dir="2700000" algn="tl">
                    <a:srgbClr val="000000">
                      <a:alpha val="43137"/>
                    </a:srgbClr>
                  </a:outerShdw>
                </a:effectLst>
                <a:latin typeface="Century Gothic" panose="020B0502020202020204" pitchFamily="34" charset="0"/>
              </a:rPr>
              <a:t>Calabar</a:t>
            </a:r>
            <a:r>
              <a:rPr kumimoji="0" lang="en-GB" sz="2000" b="1" i="0" u="none" strike="noStrike" cap="none" spc="0" normalizeH="0" baseline="0" dirty="0">
                <a:ln>
                  <a:noFill/>
                </a:ln>
                <a:solidFill>
                  <a:srgbClr val="000000"/>
                </a:solidFill>
                <a:effectLst>
                  <a:outerShdw blurRad="38100" dist="38100" dir="2700000" algn="tl">
                    <a:srgbClr val="000000">
                      <a:alpha val="43137"/>
                    </a:srgbClr>
                  </a:outerShdw>
                </a:effectLst>
                <a:uFillTx/>
                <a:latin typeface="Century Gothic" panose="020B0502020202020204" pitchFamily="34" charset="0"/>
                <a:sym typeface="Calibri"/>
              </a:rPr>
              <a:t> </a:t>
            </a:r>
            <a:r>
              <a:rPr kumimoji="0" lang="en-GB" sz="2000" i="0" u="none" strike="noStrike" cap="none" spc="0" normalizeH="0" baseline="0" dirty="0">
                <a:ln>
                  <a:noFill/>
                </a:ln>
                <a:solidFill>
                  <a:srgbClr val="000000"/>
                </a:solidFill>
                <a:effectLst>
                  <a:outerShdw blurRad="38100" dist="38100" dir="2700000" algn="tl">
                    <a:srgbClr val="000000">
                      <a:alpha val="43137"/>
                    </a:srgbClr>
                  </a:outerShdw>
                </a:effectLst>
                <a:uFillTx/>
                <a:latin typeface="Century Gothic" panose="020B0502020202020204" pitchFamily="34" charset="0"/>
                <a:sym typeface="Calibri"/>
              </a:rPr>
              <a:t>are presently being processed as locations for this project.</a:t>
            </a:r>
            <a:endParaRPr kumimoji="0" lang="en-NG" sz="1800" b="0" i="0" u="none" strike="noStrike" cap="none" spc="0" normalizeH="0" baseline="0" dirty="0">
              <a:ln>
                <a:noFill/>
              </a:ln>
              <a:solidFill>
                <a:srgbClr val="000000"/>
              </a:solidFill>
              <a:effectLst>
                <a:outerShdw blurRad="38100" dist="38100" dir="2700000" algn="tl">
                  <a:srgbClr val="000000">
                    <a:alpha val="43137"/>
                  </a:srgbClr>
                </a:outerShdw>
              </a:effectLst>
              <a:uFillTx/>
              <a:latin typeface="Century Gothic" panose="020B0502020202020204" pitchFamily="34" charset="0"/>
              <a:sym typeface="Calibri"/>
            </a:endParaRPr>
          </a:p>
        </p:txBody>
      </p:sp>
      <p:pic>
        <p:nvPicPr>
          <p:cNvPr id="2050" name="Picture 2" descr="Federal Ministry of Aviation Blog: Perishable Cargo Terminals As Poverty  Eradication Strategy">
            <a:extLst>
              <a:ext uri="{FF2B5EF4-FFF2-40B4-BE49-F238E27FC236}">
                <a16:creationId xmlns:a16="http://schemas.microsoft.com/office/drawing/2014/main" id="{32136080-ECFA-49D3-AD84-68A7D4C4C2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786" y="3899813"/>
            <a:ext cx="4339771" cy="277372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onstruction of Nigeria's Makurdi airport cargo terminal stops over  insecurity">
            <a:extLst>
              <a:ext uri="{FF2B5EF4-FFF2-40B4-BE49-F238E27FC236}">
                <a16:creationId xmlns:a16="http://schemas.microsoft.com/office/drawing/2014/main" id="{A781FDDD-4362-4A96-A086-587ED60C46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 y="1611086"/>
            <a:ext cx="4339771" cy="228872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B831470-C6AB-4114-9130-31A1D5DF7089}"/>
              </a:ext>
            </a:extLst>
          </p:cNvPr>
          <p:cNvSpPr txBox="1"/>
          <p:nvPr/>
        </p:nvSpPr>
        <p:spPr>
          <a:xfrm>
            <a:off x="4899169" y="3423421"/>
            <a:ext cx="4599645" cy="1015661"/>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err="1">
                <a:ln>
                  <a:noFill/>
                </a:ln>
                <a:solidFill>
                  <a:srgbClr val="000000"/>
                </a:solidFill>
                <a:effectLst>
                  <a:outerShdw blurRad="38100" dist="38100" dir="2700000" algn="tl">
                    <a:srgbClr val="000000">
                      <a:alpha val="43137"/>
                    </a:srgbClr>
                  </a:outerShdw>
                </a:effectLst>
                <a:uFillTx/>
                <a:latin typeface="Century Gothic" panose="020B0502020202020204" pitchFamily="34" charset="0"/>
                <a:sym typeface="Calibri"/>
              </a:rPr>
              <a:t>Kwara</a:t>
            </a:r>
            <a:r>
              <a:rPr kumimoji="0" lang="en-GB" sz="2000" b="1" i="0" u="none" strike="noStrike" cap="none" spc="0" normalizeH="0" baseline="0" dirty="0">
                <a:ln>
                  <a:noFill/>
                </a:ln>
                <a:solidFill>
                  <a:srgbClr val="000000"/>
                </a:solidFill>
                <a:effectLst>
                  <a:outerShdw blurRad="38100" dist="38100" dir="2700000" algn="tl">
                    <a:srgbClr val="000000">
                      <a:alpha val="43137"/>
                    </a:srgbClr>
                  </a:outerShdw>
                </a:effectLst>
                <a:uFillTx/>
                <a:latin typeface="Century Gothic" panose="020B0502020202020204" pitchFamily="34" charset="0"/>
                <a:sym typeface="Calibri"/>
              </a:rPr>
              <a:t> State - Ilorin </a:t>
            </a:r>
            <a:r>
              <a:rPr kumimoji="0" lang="en-GB" sz="2000" i="0" u="none" strike="noStrike" cap="none" spc="0" normalizeH="0" baseline="0" dirty="0">
                <a:ln>
                  <a:noFill/>
                </a:ln>
                <a:solidFill>
                  <a:srgbClr val="000000"/>
                </a:solidFill>
                <a:effectLst>
                  <a:outerShdw blurRad="38100" dist="38100" dir="2700000" algn="tl">
                    <a:srgbClr val="000000">
                      <a:alpha val="43137"/>
                    </a:srgbClr>
                  </a:outerShdw>
                </a:effectLst>
                <a:uFillTx/>
                <a:latin typeface="Century Gothic" panose="020B0502020202020204" pitchFamily="34" charset="0"/>
                <a:sym typeface="Calibri"/>
              </a:rPr>
              <a:t>and </a:t>
            </a:r>
            <a:r>
              <a:rPr kumimoji="0" lang="en-GB" sz="2000" b="1" i="0" u="none" strike="noStrike" cap="none" spc="0" normalizeH="0" baseline="0" dirty="0">
                <a:ln>
                  <a:noFill/>
                </a:ln>
                <a:solidFill>
                  <a:srgbClr val="000000"/>
                </a:solidFill>
                <a:effectLst>
                  <a:outerShdw blurRad="38100" dist="38100" dir="2700000" algn="tl">
                    <a:srgbClr val="000000">
                      <a:alpha val="43137"/>
                    </a:srgbClr>
                  </a:outerShdw>
                </a:effectLst>
                <a:uFillTx/>
                <a:latin typeface="Century Gothic" panose="020B0502020202020204" pitchFamily="34" charset="0"/>
                <a:sym typeface="Calibri"/>
              </a:rPr>
              <a:t>Imo State </a:t>
            </a:r>
            <a:r>
              <a:rPr kumimoji="0" lang="en-GB" sz="2000" i="0" u="none" strike="noStrike" cap="none" spc="0" normalizeH="0" baseline="0" dirty="0">
                <a:ln>
                  <a:noFill/>
                </a:ln>
                <a:solidFill>
                  <a:srgbClr val="000000"/>
                </a:solidFill>
                <a:effectLst>
                  <a:outerShdw blurRad="38100" dist="38100" dir="2700000" algn="tl">
                    <a:srgbClr val="000000">
                      <a:alpha val="43137"/>
                    </a:srgbClr>
                  </a:outerShdw>
                </a:effectLst>
                <a:uFillTx/>
                <a:latin typeface="Century Gothic" panose="020B0502020202020204" pitchFamily="34" charset="0"/>
                <a:sym typeface="Calibri"/>
              </a:rPr>
              <a:t>- </a:t>
            </a:r>
            <a:r>
              <a:rPr kumimoji="0" lang="en-GB" sz="2000" b="1" i="0" u="none" strike="noStrike" cap="none" spc="0" normalizeH="0" baseline="0" dirty="0">
                <a:ln>
                  <a:noFill/>
                </a:ln>
                <a:solidFill>
                  <a:srgbClr val="000000"/>
                </a:solidFill>
                <a:effectLst>
                  <a:outerShdw blurRad="38100" dist="38100" dir="2700000" algn="tl">
                    <a:srgbClr val="000000">
                      <a:alpha val="43137"/>
                    </a:srgbClr>
                  </a:outerShdw>
                </a:effectLst>
                <a:uFillTx/>
                <a:latin typeface="Century Gothic" panose="020B0502020202020204" pitchFamily="34" charset="0"/>
                <a:sym typeface="Calibri"/>
              </a:rPr>
              <a:t>Owerri </a:t>
            </a:r>
            <a:r>
              <a:rPr kumimoji="0" lang="en-GB" sz="2000" i="0" u="none" strike="noStrike" cap="none" spc="0" normalizeH="0" baseline="0" dirty="0">
                <a:ln>
                  <a:noFill/>
                </a:ln>
                <a:solidFill>
                  <a:srgbClr val="000000"/>
                </a:solidFill>
                <a:effectLst>
                  <a:outerShdw blurRad="38100" dist="38100" dir="2700000" algn="tl">
                    <a:srgbClr val="000000">
                      <a:alpha val="43137"/>
                    </a:srgbClr>
                  </a:outerShdw>
                </a:effectLst>
                <a:uFillTx/>
                <a:latin typeface="Century Gothic" panose="020B0502020202020204" pitchFamily="34" charset="0"/>
                <a:sym typeface="Calibri"/>
              </a:rPr>
              <a:t>have shown interest in this project.</a:t>
            </a:r>
            <a:endParaRPr kumimoji="0" lang="en-NG" sz="1800" b="0" i="0" u="none" strike="noStrike" cap="none" spc="0" normalizeH="0" baseline="0" dirty="0">
              <a:ln>
                <a:noFill/>
              </a:ln>
              <a:solidFill>
                <a:srgbClr val="000000"/>
              </a:solidFill>
              <a:effectLst>
                <a:outerShdw blurRad="38100" dist="38100" dir="2700000" algn="tl">
                  <a:srgbClr val="000000">
                    <a:alpha val="43137"/>
                  </a:srgbClr>
                </a:outerShdw>
              </a:effectLst>
              <a:uFillTx/>
              <a:latin typeface="Century Gothic" panose="020B0502020202020204" pitchFamily="34" charset="0"/>
              <a:sym typeface="Calibri"/>
            </a:endParaRPr>
          </a:p>
        </p:txBody>
      </p:sp>
      <p:sp>
        <p:nvSpPr>
          <p:cNvPr id="13" name="TextBox 12">
            <a:extLst>
              <a:ext uri="{FF2B5EF4-FFF2-40B4-BE49-F238E27FC236}">
                <a16:creationId xmlns:a16="http://schemas.microsoft.com/office/drawing/2014/main" id="{F5CA3E0B-DC0B-4153-8A93-EF2E29FD39A1}"/>
              </a:ext>
            </a:extLst>
          </p:cNvPr>
          <p:cNvSpPr txBox="1"/>
          <p:nvPr/>
        </p:nvSpPr>
        <p:spPr>
          <a:xfrm>
            <a:off x="4899169" y="4720018"/>
            <a:ext cx="4599645" cy="1015661"/>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just" defTabSz="9144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rgbClr val="000000"/>
                </a:solidFill>
                <a:effectLst>
                  <a:outerShdw blurRad="38100" dist="38100" dir="2700000" algn="tl">
                    <a:srgbClr val="000000">
                      <a:alpha val="43137"/>
                    </a:srgbClr>
                  </a:outerShdw>
                </a:effectLst>
                <a:uFillTx/>
                <a:latin typeface="Century Gothic" panose="020B0502020202020204" pitchFamily="34" charset="0"/>
                <a:sym typeface="Calibri"/>
              </a:rPr>
              <a:t>Other States </a:t>
            </a:r>
            <a:r>
              <a:rPr kumimoji="0" lang="en-GB" sz="2000" i="0" u="none" strike="noStrike" cap="none" spc="0" normalizeH="0" baseline="0" dirty="0">
                <a:ln>
                  <a:noFill/>
                </a:ln>
                <a:solidFill>
                  <a:srgbClr val="000000"/>
                </a:solidFill>
                <a:effectLst>
                  <a:outerShdw blurRad="38100" dist="38100" dir="2700000" algn="tl">
                    <a:srgbClr val="000000">
                      <a:alpha val="43137"/>
                    </a:srgbClr>
                  </a:outerShdw>
                </a:effectLst>
                <a:uFillTx/>
                <a:latin typeface="Century Gothic" panose="020B0502020202020204" pitchFamily="34" charset="0"/>
                <a:sym typeface="Calibri"/>
              </a:rPr>
              <a:t>are encouraged to develop Cargo /</a:t>
            </a:r>
            <a:r>
              <a:rPr kumimoji="0" lang="en-GB" sz="2000" i="0" u="none" strike="noStrike" cap="none" spc="0" normalizeH="0" baseline="0" dirty="0" err="1">
                <a:ln>
                  <a:noFill/>
                </a:ln>
                <a:solidFill>
                  <a:srgbClr val="000000"/>
                </a:solidFill>
                <a:effectLst>
                  <a:outerShdw blurRad="38100" dist="38100" dir="2700000" algn="tl">
                    <a:srgbClr val="000000">
                      <a:alpha val="43137"/>
                    </a:srgbClr>
                  </a:outerShdw>
                </a:effectLst>
                <a:uFillTx/>
                <a:latin typeface="Century Gothic" panose="020B0502020202020204" pitchFamily="34" charset="0"/>
                <a:sym typeface="Calibri"/>
              </a:rPr>
              <a:t>Agro</a:t>
            </a:r>
            <a:r>
              <a:rPr lang="en-GB" sz="2000" dirty="0">
                <a:effectLst>
                  <a:outerShdw blurRad="38100" dist="38100" dir="2700000" algn="tl">
                    <a:srgbClr val="000000">
                      <a:alpha val="43137"/>
                    </a:srgbClr>
                  </a:outerShdw>
                </a:effectLst>
                <a:latin typeface="Century Gothic" panose="020B0502020202020204" pitchFamily="34" charset="0"/>
              </a:rPr>
              <a:t>-Allied terminals</a:t>
            </a:r>
            <a:r>
              <a:rPr kumimoji="0" lang="en-GB" sz="2000" i="0" u="none" strike="noStrike" cap="none" spc="0" normalizeH="0" baseline="0" dirty="0">
                <a:ln>
                  <a:noFill/>
                </a:ln>
                <a:solidFill>
                  <a:srgbClr val="000000"/>
                </a:solidFill>
                <a:effectLst>
                  <a:outerShdw blurRad="38100" dist="38100" dir="2700000" algn="tl">
                    <a:srgbClr val="000000">
                      <a:alpha val="43137"/>
                    </a:srgbClr>
                  </a:outerShdw>
                </a:effectLst>
                <a:uFillTx/>
                <a:latin typeface="Century Gothic" panose="020B0502020202020204" pitchFamily="34" charset="0"/>
                <a:sym typeface="Calibri"/>
              </a:rPr>
              <a:t>.</a:t>
            </a:r>
            <a:endParaRPr kumimoji="0" lang="en-NG" sz="1800" b="0" i="0" u="none" strike="noStrike" cap="none" spc="0" normalizeH="0" baseline="0" dirty="0">
              <a:ln>
                <a:noFill/>
              </a:ln>
              <a:solidFill>
                <a:srgbClr val="000000"/>
              </a:solidFill>
              <a:effectLst>
                <a:outerShdw blurRad="38100" dist="38100" dir="2700000" algn="tl">
                  <a:srgbClr val="000000">
                    <a:alpha val="43137"/>
                  </a:srgbClr>
                </a:outerShdw>
              </a:effectLst>
              <a:uFillTx/>
              <a:latin typeface="Century Gothic" panose="020B0502020202020204" pitchFamily="34" charset="0"/>
              <a:sym typeface="Calibri"/>
            </a:endParaRPr>
          </a:p>
        </p:txBody>
      </p:sp>
      <p:sp>
        <p:nvSpPr>
          <p:cNvPr id="15" name="TextBox 14">
            <a:extLst>
              <a:ext uri="{FF2B5EF4-FFF2-40B4-BE49-F238E27FC236}">
                <a16:creationId xmlns:a16="http://schemas.microsoft.com/office/drawing/2014/main" id="{D98A9630-1D99-46B6-870E-ED76B7BD2E65}"/>
              </a:ext>
            </a:extLst>
          </p:cNvPr>
          <p:cNvSpPr txBox="1"/>
          <p:nvPr/>
        </p:nvSpPr>
        <p:spPr>
          <a:xfrm>
            <a:off x="2508308" y="3019928"/>
            <a:ext cx="5016616"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00" b="1" dirty="0"/>
              <a:t>SUB – NATIONAL LEVELS/COLLABORATION</a:t>
            </a:r>
          </a:p>
        </p:txBody>
      </p:sp>
      <p:sp>
        <p:nvSpPr>
          <p:cNvPr id="17" name="TextBox 16">
            <a:extLst>
              <a:ext uri="{FF2B5EF4-FFF2-40B4-BE49-F238E27FC236}">
                <a16:creationId xmlns:a16="http://schemas.microsoft.com/office/drawing/2014/main" id="{BC154C0E-8485-4ACC-9D73-59B15E62743E}"/>
              </a:ext>
            </a:extLst>
          </p:cNvPr>
          <p:cNvSpPr txBox="1"/>
          <p:nvPr/>
        </p:nvSpPr>
        <p:spPr>
          <a:xfrm>
            <a:off x="2508308" y="3019928"/>
            <a:ext cx="5016616"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00" b="1" dirty="0"/>
              <a:t>SUB – NATIONAL LEVELS/COLLABORATION</a:t>
            </a:r>
          </a:p>
        </p:txBody>
      </p:sp>
    </p:spTree>
    <p:extLst>
      <p:ext uri="{BB962C8B-B14F-4D97-AF65-F5344CB8AC3E}">
        <p14:creationId xmlns:p14="http://schemas.microsoft.com/office/powerpoint/2010/main" val="313853040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ctangle 10"/>
          <p:cNvSpPr/>
          <p:nvPr/>
        </p:nvSpPr>
        <p:spPr>
          <a:xfrm>
            <a:off x="359228" y="1002633"/>
            <a:ext cx="9193417" cy="5657039"/>
          </a:xfrm>
          <a:prstGeom prst="rect">
            <a:avLst/>
          </a:prstGeom>
          <a:solidFill>
            <a:srgbClr val="FFFFFF"/>
          </a:solidFill>
          <a:ln>
            <a:solidFill>
              <a:schemeClr val="accent3">
                <a:lumOff val="10616"/>
              </a:schemeClr>
            </a:solidFill>
            <a:miter/>
          </a:ln>
          <a:effectLst>
            <a:outerShdw blurRad="63500" dist="12700" dir="5400000" rotWithShape="0">
              <a:srgbClr val="404040">
                <a:alpha val="40000"/>
              </a:srgbClr>
            </a:outerShdw>
          </a:effectLst>
        </p:spPr>
        <p:txBody>
          <a:bodyPr lIns="45719" rIns="45719" anchor="ctr"/>
          <a:lstStyle/>
          <a:p>
            <a:pPr>
              <a:defRPr sz="1500"/>
            </a:pPr>
            <a:endParaRPr/>
          </a:p>
        </p:txBody>
      </p:sp>
      <p:grpSp>
        <p:nvGrpSpPr>
          <p:cNvPr id="335" name="TextBox 6"/>
          <p:cNvGrpSpPr/>
          <p:nvPr/>
        </p:nvGrpSpPr>
        <p:grpSpPr>
          <a:xfrm>
            <a:off x="1037051" y="0"/>
            <a:ext cx="8821483" cy="932847"/>
            <a:chOff x="-1" y="-1"/>
            <a:chExt cx="8821481" cy="932846"/>
          </a:xfrm>
        </p:grpSpPr>
        <p:sp>
          <p:nvSpPr>
            <p:cNvPr id="333" name="Rectangle"/>
            <p:cNvSpPr/>
            <p:nvPr/>
          </p:nvSpPr>
          <p:spPr>
            <a:xfrm>
              <a:off x="-1" y="-1"/>
              <a:ext cx="8821481" cy="932846"/>
            </a:xfrm>
            <a:prstGeom prst="rect">
              <a:avLst/>
            </a:prstGeom>
            <a:solidFill>
              <a:srgbClr val="548235"/>
            </a:solidFill>
            <a:ln w="12700" cap="flat">
              <a:noFill/>
              <a:miter lim="400000"/>
            </a:ln>
            <a:effectLst/>
          </p:spPr>
          <p:txBody>
            <a:bodyPr wrap="square" lIns="45719" tIns="45719" rIns="45719" bIns="45719" numCol="1" anchor="ctr">
              <a:noAutofit/>
            </a:bodyPr>
            <a:lstStyle/>
            <a:p>
              <a:pPr algn="ctr">
                <a:defRPr sz="3600">
                  <a:solidFill>
                    <a:srgbClr val="FFFFFF"/>
                  </a:solidFill>
                  <a:latin typeface="Century Gothic"/>
                  <a:ea typeface="Century Gothic"/>
                  <a:cs typeface="Century Gothic"/>
                  <a:sym typeface="Century Gothic"/>
                </a:defRPr>
              </a:pPr>
              <a:endParaRPr/>
            </a:p>
          </p:txBody>
        </p:sp>
        <p:sp>
          <p:nvSpPr>
            <p:cNvPr id="334" name="HOW WAS BOF HELPDESK IMPLEMENTED ?"/>
            <p:cNvSpPr/>
            <p:nvPr/>
          </p:nvSpPr>
          <p:spPr>
            <a:xfrm>
              <a:off x="-1" y="143258"/>
              <a:ext cx="8821481" cy="64632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3600">
                  <a:solidFill>
                    <a:srgbClr val="FFFFFF"/>
                  </a:solidFill>
                  <a:latin typeface="Century Gothic"/>
                  <a:ea typeface="Century Gothic"/>
                  <a:cs typeface="Century Gothic"/>
                  <a:sym typeface="Century Gothic"/>
                </a:defRPr>
              </a:lvl1pPr>
            </a:lstStyle>
            <a:p>
              <a:r>
                <a:rPr lang="en-US" b="1" dirty="0"/>
                <a:t>PREAMBLE</a:t>
              </a:r>
            </a:p>
          </p:txBody>
        </p:sp>
      </p:grpSp>
      <p:pic>
        <p:nvPicPr>
          <p:cNvPr id="336" name="Picture 14" descr="Picture 14"/>
          <p:cNvPicPr>
            <a:picLocks noChangeAspect="1"/>
          </p:cNvPicPr>
          <p:nvPr/>
        </p:nvPicPr>
        <p:blipFill>
          <a:blip r:embed="rId3" cstate="print"/>
          <a:stretch>
            <a:fillRect/>
          </a:stretch>
        </p:blipFill>
        <p:spPr>
          <a:xfrm>
            <a:off x="47466" y="4935"/>
            <a:ext cx="1094792" cy="935666"/>
          </a:xfrm>
          <a:prstGeom prst="rect">
            <a:avLst/>
          </a:prstGeom>
          <a:ln w="12700">
            <a:miter lim="400000"/>
          </a:ln>
        </p:spPr>
      </p:pic>
      <p:sp>
        <p:nvSpPr>
          <p:cNvPr id="341" name="Slide Number Placeholder 1"/>
          <p:cNvSpPr>
            <a:spLocks noGrp="1"/>
          </p:cNvSpPr>
          <p:nvPr>
            <p:ph type="sldNum" sz="quarter" idx="2"/>
          </p:nvPr>
        </p:nvSpPr>
        <p:spPr>
          <a:xfrm>
            <a:off x="9552646" y="6404294"/>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2</a:t>
            </a:fld>
            <a:endParaRPr/>
          </a:p>
        </p:txBody>
      </p:sp>
      <p:sp>
        <p:nvSpPr>
          <p:cNvPr id="11" name="Rectangle 3"/>
          <p:cNvSpPr txBox="1">
            <a:spLocks noChangeArrowheads="1"/>
          </p:cNvSpPr>
          <p:nvPr/>
        </p:nvSpPr>
        <p:spPr>
          <a:xfrm>
            <a:off x="457199" y="1165542"/>
            <a:ext cx="9193417" cy="5174584"/>
          </a:xfrm>
          <a:prstGeom prst="rect">
            <a:avLst/>
          </a:prstGeom>
        </p:spPr>
        <p:txBody>
          <a:bodyPr vert="horz">
            <a:normAutofit fontScale="9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1200"/>
              </a:spcAft>
              <a:buClr>
                <a:srgbClr val="0BD0D9"/>
              </a:buClr>
              <a:buSzPct val="95000"/>
              <a:buFont typeface="Wingdings 2" pitchFamily="18" charset="2"/>
              <a:buNone/>
              <a:tabLst/>
              <a:defRPr/>
            </a:pPr>
            <a:r>
              <a:rPr kumimoji="0" lang="en-US" sz="2400" b="1" i="0" u="none" strike="noStrike" kern="1200" cap="none" spc="0" normalizeH="0" baseline="0" noProof="0" dirty="0">
                <a:ln>
                  <a:noFill/>
                </a:ln>
                <a:solidFill>
                  <a:sysClr val="windowText" lastClr="000000"/>
                </a:solidFill>
                <a:effectLst/>
                <a:uLnTx/>
                <a:uFillTx/>
                <a:latin typeface="Century Gothic" charset="0"/>
                <a:ea typeface="Century Gothic" charset="0"/>
                <a:cs typeface="Century Gothic" charset="0"/>
              </a:rPr>
              <a:t>SITUATION ANALYSIS</a:t>
            </a:r>
          </a:p>
          <a:p>
            <a:pPr algn="just">
              <a:buFont typeface="Wingdings" panose="05000000000000000000" pitchFamily="2" charset="2"/>
              <a:buChar char="q"/>
            </a:pPr>
            <a:r>
              <a:rPr lang="en-GB" dirty="0">
                <a:latin typeface="Century Gothic" panose="020B0502020202020204" pitchFamily="34" charset="0"/>
                <a:ea typeface="Tahoma" pitchFamily="34" charset="0"/>
                <a:cs typeface="Tahoma" pitchFamily="34" charset="0"/>
              </a:rPr>
              <a:t>On assumption of duty in </a:t>
            </a:r>
            <a:r>
              <a:rPr lang="en-GB" b="1" dirty="0">
                <a:latin typeface="Century Gothic" panose="020B0502020202020204" pitchFamily="34" charset="0"/>
                <a:ea typeface="Tahoma" pitchFamily="34" charset="0"/>
                <a:cs typeface="Tahoma" pitchFamily="34" charset="0"/>
              </a:rPr>
              <a:t>November, 2015 </a:t>
            </a:r>
            <a:r>
              <a:rPr lang="en-GB" dirty="0">
                <a:latin typeface="Century Gothic" panose="020B0502020202020204" pitchFamily="34" charset="0"/>
                <a:ea typeface="Tahoma" pitchFamily="34" charset="0"/>
                <a:cs typeface="Tahoma" pitchFamily="34" charset="0"/>
              </a:rPr>
              <a:t>an aviation</a:t>
            </a:r>
            <a:r>
              <a:rPr lang="en-US" dirty="0">
                <a:latin typeface="Century Gothic" panose="020B0502020202020204" pitchFamily="34" charset="0"/>
                <a:ea typeface="Tahoma" pitchFamily="34" charset="0"/>
                <a:cs typeface="Tahoma" pitchFamily="34" charset="0"/>
              </a:rPr>
              <a:t> sector diagnostic review</a:t>
            </a:r>
            <a:r>
              <a:rPr lang="en-US" dirty="0">
                <a:latin typeface="Century Gothic" panose="020B0502020202020204" pitchFamily="34" charset="0"/>
              </a:rPr>
              <a:t> was undertaken and a road map was developed, which was presented to stakeholders during the first meeting on </a:t>
            </a:r>
            <a:r>
              <a:rPr lang="en-US" b="1" dirty="0">
                <a:latin typeface="Century Gothic" panose="020B0502020202020204" pitchFamily="34" charset="0"/>
              </a:rPr>
              <a:t>May 16, 2016</a:t>
            </a:r>
            <a:r>
              <a:rPr lang="en-US" dirty="0">
                <a:latin typeface="Century Gothic" panose="020B0502020202020204" pitchFamily="34" charset="0"/>
              </a:rPr>
              <a:t>. The diagnostic review identified the following challenges:</a:t>
            </a:r>
          </a:p>
          <a:p>
            <a:pPr marL="342818" indent="-342818" algn="just">
              <a:buFont typeface="Wingdings" pitchFamily="2" charset="2"/>
              <a:buChar char="§"/>
            </a:pPr>
            <a:r>
              <a:rPr lang="en-GB" dirty="0">
                <a:latin typeface="Century Gothic" panose="020B0502020202020204" pitchFamily="34" charset="0"/>
              </a:rPr>
              <a:t>Inadequate Safety, Security and Surveillance Equipment.</a:t>
            </a:r>
          </a:p>
          <a:p>
            <a:pPr marL="342818" indent="-342818" algn="just">
              <a:buFont typeface="Wingdings" pitchFamily="2" charset="2"/>
              <a:buChar char="§"/>
            </a:pPr>
            <a:r>
              <a:rPr lang="en-US" dirty="0">
                <a:latin typeface="Century Gothic" panose="020B0502020202020204" pitchFamily="34" charset="0"/>
              </a:rPr>
              <a:t>Decaying/ageing infrastructure and obsolete equipment.</a:t>
            </a:r>
          </a:p>
          <a:p>
            <a:pPr marL="342818" indent="-342818" algn="just">
              <a:buFont typeface="Wingdings" pitchFamily="2" charset="2"/>
              <a:buChar char="§"/>
            </a:pPr>
            <a:r>
              <a:rPr lang="en-US" dirty="0">
                <a:latin typeface="Century Gothic" panose="020B0502020202020204" pitchFamily="34" charset="0"/>
              </a:rPr>
              <a:t>Large number of unemployed trained professional Nigerian Aviators.</a:t>
            </a:r>
          </a:p>
          <a:p>
            <a:pPr marL="342818" indent="-342818" algn="just">
              <a:buFont typeface="Wingdings" pitchFamily="2" charset="2"/>
              <a:buChar char="§"/>
            </a:pPr>
            <a:r>
              <a:rPr lang="en-GB" dirty="0">
                <a:latin typeface="Century Gothic" panose="020B0502020202020204" pitchFamily="34" charset="0"/>
              </a:rPr>
              <a:t>High debt profile of domestic airlines operators.</a:t>
            </a:r>
          </a:p>
          <a:p>
            <a:pPr marL="342818" indent="-342818" algn="just">
              <a:buFont typeface="Wingdings" pitchFamily="2" charset="2"/>
              <a:buChar char="§"/>
            </a:pPr>
            <a:r>
              <a:rPr lang="en-GB" dirty="0">
                <a:latin typeface="Century Gothic" panose="020B0502020202020204" pitchFamily="34" charset="0"/>
                <a:ea typeface="Tahoma" pitchFamily="34" charset="0"/>
                <a:cs typeface="Tahoma" pitchFamily="34" charset="0"/>
              </a:rPr>
              <a:t>Ageing and over-bloated work force in the Aviation Agencies.</a:t>
            </a:r>
          </a:p>
          <a:p>
            <a:pPr marL="342818" indent="-342818" algn="just">
              <a:buFont typeface="Wingdings" pitchFamily="2" charset="2"/>
              <a:buChar char="§"/>
            </a:pPr>
            <a:r>
              <a:rPr lang="en-GB" dirty="0">
                <a:latin typeface="Century Gothic" panose="020B0502020202020204" pitchFamily="34" charset="0"/>
                <a:ea typeface="Tahoma" pitchFamily="34" charset="0"/>
                <a:cs typeface="Tahoma" pitchFamily="34" charset="0"/>
              </a:rPr>
              <a:t>Difficulties in accessing foreign exchange by operators.</a:t>
            </a:r>
            <a:endParaRPr lang="en-GB" dirty="0">
              <a:latin typeface="Century Gothic" panose="020B0502020202020204" pitchFamily="34" charset="0"/>
            </a:endParaRPr>
          </a:p>
          <a:p>
            <a:pPr algn="just">
              <a:buFont typeface="Wingdings" panose="05000000000000000000" pitchFamily="2" charset="2"/>
              <a:buChar char="q"/>
            </a:pPr>
            <a:endParaRPr lang="en-US" dirty="0">
              <a:latin typeface="Century Gothic" panose="020B0502020202020204" pitchFamily="34" charset="0"/>
            </a:endParaRPr>
          </a:p>
        </p:txBody>
      </p:sp>
    </p:spTree>
    <p:extLst>
      <p:ext uri="{BB962C8B-B14F-4D97-AF65-F5344CB8AC3E}">
        <p14:creationId xmlns:p14="http://schemas.microsoft.com/office/powerpoint/2010/main" val="56666775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ctangle 10"/>
          <p:cNvSpPr/>
          <p:nvPr/>
        </p:nvSpPr>
        <p:spPr>
          <a:xfrm>
            <a:off x="95244" y="1099283"/>
            <a:ext cx="9721384" cy="5657039"/>
          </a:xfrm>
          <a:prstGeom prst="rect">
            <a:avLst/>
          </a:prstGeom>
          <a:solidFill>
            <a:srgbClr val="FFFFFF"/>
          </a:solidFill>
          <a:ln>
            <a:solidFill>
              <a:schemeClr val="accent3">
                <a:lumOff val="10616"/>
              </a:schemeClr>
            </a:solidFill>
            <a:miter/>
          </a:ln>
          <a:effectLst>
            <a:outerShdw blurRad="63500" dist="12700" dir="5400000" rotWithShape="0">
              <a:srgbClr val="404040">
                <a:alpha val="40000"/>
              </a:srgbClr>
            </a:outerShdw>
          </a:effectLst>
        </p:spPr>
        <p:txBody>
          <a:bodyPr lIns="45719" rIns="45719" anchor="ctr"/>
          <a:lstStyle/>
          <a:p>
            <a:pPr>
              <a:defRPr sz="1500"/>
            </a:pPr>
            <a:endParaRPr/>
          </a:p>
        </p:txBody>
      </p:sp>
      <p:grpSp>
        <p:nvGrpSpPr>
          <p:cNvPr id="335" name="TextBox 6"/>
          <p:cNvGrpSpPr/>
          <p:nvPr/>
        </p:nvGrpSpPr>
        <p:grpSpPr>
          <a:xfrm>
            <a:off x="1084519" y="-4492"/>
            <a:ext cx="8821483" cy="932847"/>
            <a:chOff x="-1" y="-1"/>
            <a:chExt cx="8821481" cy="932846"/>
          </a:xfrm>
        </p:grpSpPr>
        <p:sp>
          <p:nvSpPr>
            <p:cNvPr id="333" name="Rectangle"/>
            <p:cNvSpPr/>
            <p:nvPr/>
          </p:nvSpPr>
          <p:spPr>
            <a:xfrm>
              <a:off x="-1" y="-1"/>
              <a:ext cx="8821481" cy="932846"/>
            </a:xfrm>
            <a:prstGeom prst="rect">
              <a:avLst/>
            </a:prstGeom>
            <a:solidFill>
              <a:srgbClr val="548235"/>
            </a:solidFill>
            <a:ln w="12700" cap="flat">
              <a:noFill/>
              <a:miter lim="400000"/>
            </a:ln>
            <a:effectLst/>
          </p:spPr>
          <p:txBody>
            <a:bodyPr wrap="square" lIns="45719" tIns="45719" rIns="45719" bIns="45719" numCol="1" anchor="ctr">
              <a:noAutofit/>
            </a:bodyPr>
            <a:lstStyle/>
            <a:p>
              <a:pPr algn="ctr">
                <a:defRPr sz="3600">
                  <a:solidFill>
                    <a:srgbClr val="FFFFFF"/>
                  </a:solidFill>
                  <a:latin typeface="Century Gothic"/>
                  <a:ea typeface="Century Gothic"/>
                  <a:cs typeface="Century Gothic"/>
                  <a:sym typeface="Century Gothic"/>
                </a:defRPr>
              </a:pPr>
              <a:r>
                <a:rPr lang="en-US" sz="2800" b="1" dirty="0"/>
                <a:t>SUB – NATIONAL LEVELS/COLLABORATION</a:t>
              </a:r>
            </a:p>
            <a:p>
              <a:pPr algn="ctr">
                <a:defRPr sz="3600">
                  <a:solidFill>
                    <a:srgbClr val="FFFFFF"/>
                  </a:solidFill>
                  <a:latin typeface="Century Gothic"/>
                  <a:ea typeface="Century Gothic"/>
                  <a:cs typeface="Century Gothic"/>
                  <a:sym typeface="Century Gothic"/>
                </a:defRPr>
              </a:pPr>
              <a:endParaRPr dirty="0"/>
            </a:p>
          </p:txBody>
        </p:sp>
        <p:sp>
          <p:nvSpPr>
            <p:cNvPr id="334" name="HOW WAS BOF HELPDESK IMPLEMENTED ?"/>
            <p:cNvSpPr/>
            <p:nvPr/>
          </p:nvSpPr>
          <p:spPr>
            <a:xfrm>
              <a:off x="-1" y="174036"/>
              <a:ext cx="8821481" cy="5847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3600">
                  <a:solidFill>
                    <a:srgbClr val="FFFFFF"/>
                  </a:solidFill>
                  <a:latin typeface="Century Gothic"/>
                  <a:ea typeface="Century Gothic"/>
                  <a:cs typeface="Century Gothic"/>
                  <a:sym typeface="Century Gothic"/>
                </a:defRPr>
              </a:lvl1pPr>
            </a:lstStyle>
            <a:p>
              <a:endParaRPr lang="en-US" sz="3200" b="1" dirty="0"/>
            </a:p>
          </p:txBody>
        </p:sp>
      </p:grpSp>
      <p:pic>
        <p:nvPicPr>
          <p:cNvPr id="336" name="Picture 14" descr="Picture 14"/>
          <p:cNvPicPr>
            <a:picLocks noChangeAspect="1"/>
          </p:cNvPicPr>
          <p:nvPr/>
        </p:nvPicPr>
        <p:blipFill>
          <a:blip r:embed="rId3" cstate="print"/>
          <a:stretch>
            <a:fillRect/>
          </a:stretch>
        </p:blipFill>
        <p:spPr>
          <a:xfrm>
            <a:off x="47466" y="4935"/>
            <a:ext cx="1094792" cy="935666"/>
          </a:xfrm>
          <a:prstGeom prst="rect">
            <a:avLst/>
          </a:prstGeom>
          <a:ln w="12700">
            <a:miter lim="400000"/>
          </a:ln>
        </p:spPr>
      </p:pic>
      <p:sp>
        <p:nvSpPr>
          <p:cNvPr id="341" name="Slide Number Placeholder 1"/>
          <p:cNvSpPr>
            <a:spLocks noGrp="1"/>
          </p:cNvSpPr>
          <p:nvPr>
            <p:ph type="sldNum" sz="quarter" idx="2"/>
          </p:nvPr>
        </p:nvSpPr>
        <p:spPr>
          <a:xfrm>
            <a:off x="9552646" y="6404294"/>
            <a:ext cx="263982"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20</a:t>
            </a:fld>
            <a:endParaRPr/>
          </a:p>
        </p:txBody>
      </p:sp>
      <p:sp>
        <p:nvSpPr>
          <p:cNvPr id="11" name="Rectangle 3"/>
          <p:cNvSpPr txBox="1">
            <a:spLocks noChangeArrowheads="1"/>
          </p:cNvSpPr>
          <p:nvPr/>
        </p:nvSpPr>
        <p:spPr>
          <a:xfrm>
            <a:off x="89372" y="1020051"/>
            <a:ext cx="9552645" cy="5174584"/>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0838" indent="-351065">
              <a:spcBef>
                <a:spcPts val="600"/>
              </a:spcBef>
              <a:buNone/>
            </a:pPr>
            <a:r>
              <a:rPr lang="en-GB" sz="3200" b="1" dirty="0">
                <a:effectLst>
                  <a:outerShdw blurRad="38100" dist="38100" dir="2700000" algn="tl">
                    <a:srgbClr val="000000">
                      <a:alpha val="43137"/>
                    </a:srgbClr>
                  </a:outerShdw>
                </a:effectLst>
                <a:latin typeface="Century Gothic" panose="020B0502020202020204" pitchFamily="34" charset="0"/>
              </a:rPr>
              <a:t>Designation of Airports as Free Trade/Economic Processing Zones.</a:t>
            </a:r>
            <a:endParaRPr lang="en-GB" sz="2800" b="1" dirty="0">
              <a:latin typeface="Century Gothic" panose="020B0502020202020204" pitchFamily="34" charset="0"/>
            </a:endParaRPr>
          </a:p>
          <a:p>
            <a:pPr marL="270838" indent="-351065">
              <a:spcBef>
                <a:spcPts val="600"/>
              </a:spcBef>
              <a:buNone/>
            </a:pPr>
            <a:endParaRPr lang="en-US" sz="3000" b="1" dirty="0">
              <a:solidFill>
                <a:srgbClr val="000000"/>
              </a:solidFill>
              <a:uFill>
                <a:solidFill>
                  <a:srgbClr val="000000"/>
                </a:solidFill>
              </a:uFill>
              <a:latin typeface="Century Gothic" panose="020B0502020202020204" pitchFamily="34" charset="0"/>
              <a:sym typeface="Century Gothic"/>
            </a:endParaRPr>
          </a:p>
        </p:txBody>
      </p:sp>
      <p:sp>
        <p:nvSpPr>
          <p:cNvPr id="2" name="TextBox 1">
            <a:extLst>
              <a:ext uri="{FF2B5EF4-FFF2-40B4-BE49-F238E27FC236}">
                <a16:creationId xmlns:a16="http://schemas.microsoft.com/office/drawing/2014/main" id="{927EE985-1677-40EE-9F0B-0C31E262FCD5}"/>
              </a:ext>
            </a:extLst>
          </p:cNvPr>
          <p:cNvSpPr txBox="1"/>
          <p:nvPr/>
        </p:nvSpPr>
        <p:spPr>
          <a:xfrm>
            <a:off x="4237126" y="2360076"/>
            <a:ext cx="5182351" cy="3477873"/>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indent="-342900" algn="just" defTabSz="914400" rtl="0" fontAlgn="auto" latinLnBrk="0" hangingPunct="0">
              <a:lnSpc>
                <a:spcPct val="100000"/>
              </a:lnSpc>
              <a:spcBef>
                <a:spcPts val="0"/>
              </a:spcBef>
              <a:spcAft>
                <a:spcPts val="0"/>
              </a:spcAft>
              <a:buClrTx/>
              <a:buSzTx/>
              <a:buFont typeface="Wingdings" panose="05000000000000000000" pitchFamily="2" charset="2"/>
              <a:buChar char="ü"/>
              <a:tabLst/>
            </a:pPr>
            <a:r>
              <a:rPr lang="en-GB" sz="2000" b="1" dirty="0">
                <a:effectLst>
                  <a:outerShdw blurRad="38100" dist="38100" dir="2700000" algn="tl">
                    <a:srgbClr val="000000">
                      <a:alpha val="43137"/>
                    </a:srgbClr>
                  </a:outerShdw>
                </a:effectLst>
                <a:latin typeface="Century Gothic" panose="020B0502020202020204" pitchFamily="34" charset="0"/>
              </a:rPr>
              <a:t>All Airports </a:t>
            </a:r>
            <a:r>
              <a:rPr lang="en-GB" sz="2000" dirty="0">
                <a:effectLst>
                  <a:outerShdw blurRad="38100" dist="38100" dir="2700000" algn="tl">
                    <a:srgbClr val="000000">
                      <a:alpha val="43137"/>
                    </a:srgbClr>
                  </a:outerShdw>
                </a:effectLst>
                <a:latin typeface="Century Gothic" panose="020B0502020202020204" pitchFamily="34" charset="0"/>
              </a:rPr>
              <a:t>are to be </a:t>
            </a:r>
            <a:r>
              <a:rPr lang="en-GB" sz="2000" b="1" dirty="0">
                <a:effectLst>
                  <a:outerShdw blurRad="38100" dist="38100" dir="2700000" algn="tl">
                    <a:srgbClr val="000000">
                      <a:alpha val="43137"/>
                    </a:srgbClr>
                  </a:outerShdw>
                </a:effectLst>
                <a:latin typeface="Century Gothic" panose="020B0502020202020204" pitchFamily="34" charset="0"/>
              </a:rPr>
              <a:t>designated as Free Trade/Economic Processing Zones </a:t>
            </a:r>
            <a:r>
              <a:rPr lang="en-GB" sz="2000" dirty="0">
                <a:effectLst>
                  <a:outerShdw blurRad="38100" dist="38100" dir="2700000" algn="tl">
                    <a:srgbClr val="000000">
                      <a:alpha val="43137"/>
                    </a:srgbClr>
                  </a:outerShdw>
                </a:effectLst>
                <a:latin typeface="Century Gothic" panose="020B0502020202020204" pitchFamily="34" charset="0"/>
              </a:rPr>
              <a:t>in order to encourage businesses/Investments</a:t>
            </a:r>
            <a:r>
              <a:rPr lang="en-GB" sz="2000" b="1" dirty="0">
                <a:effectLst>
                  <a:outerShdw blurRad="38100" dist="38100" dir="2700000" algn="tl">
                    <a:srgbClr val="000000">
                      <a:alpha val="43137"/>
                    </a:srgbClr>
                  </a:outerShdw>
                </a:effectLst>
                <a:latin typeface="Century Gothic" panose="020B0502020202020204" pitchFamily="34" charset="0"/>
              </a:rPr>
              <a:t>.</a:t>
            </a:r>
          </a:p>
          <a:p>
            <a:pPr marR="0" algn="just" defTabSz="914400" rtl="0" fontAlgn="auto" latinLnBrk="0" hangingPunct="0">
              <a:lnSpc>
                <a:spcPct val="100000"/>
              </a:lnSpc>
              <a:spcBef>
                <a:spcPts val="0"/>
              </a:spcBef>
              <a:spcAft>
                <a:spcPts val="0"/>
              </a:spcAft>
              <a:buClrTx/>
              <a:buSzTx/>
              <a:tabLst/>
            </a:pPr>
            <a:endParaRPr lang="en-GB" sz="2000" b="1" dirty="0">
              <a:effectLst>
                <a:outerShdw blurRad="38100" dist="38100" dir="2700000" algn="tl">
                  <a:srgbClr val="000000">
                    <a:alpha val="43137"/>
                  </a:srgbClr>
                </a:outerShdw>
              </a:effectLst>
              <a:latin typeface="Century Gothic" panose="020B0502020202020204" pitchFamily="34" charset="0"/>
            </a:endParaRPr>
          </a:p>
          <a:p>
            <a:pPr marL="342900" marR="0" indent="-342900" algn="just" defTabSz="914400" rtl="0" fontAlgn="auto" latinLnBrk="0" hangingPunct="0">
              <a:lnSpc>
                <a:spcPct val="100000"/>
              </a:lnSpc>
              <a:spcBef>
                <a:spcPts val="0"/>
              </a:spcBef>
              <a:spcAft>
                <a:spcPts val="0"/>
              </a:spcAft>
              <a:buClrTx/>
              <a:buSzTx/>
              <a:buFont typeface="Wingdings" panose="05000000000000000000" pitchFamily="2" charset="2"/>
              <a:buChar char="ü"/>
              <a:tabLst/>
            </a:pPr>
            <a:r>
              <a:rPr lang="en-GB" sz="2000" b="1" dirty="0">
                <a:effectLst>
                  <a:outerShdw blurRad="38100" dist="38100" dir="2700000" algn="tl">
                    <a:srgbClr val="000000">
                      <a:alpha val="43137"/>
                    </a:srgbClr>
                  </a:outerShdw>
                </a:effectLst>
                <a:latin typeface="Century Gothic" panose="020B0502020202020204" pitchFamily="34" charset="0"/>
              </a:rPr>
              <a:t>Process already on-going for the four (4) major International Airports</a:t>
            </a:r>
          </a:p>
          <a:p>
            <a:pPr marL="342900" marR="0" indent="-342900" algn="just" defTabSz="914400" rtl="0" fontAlgn="auto" latinLnBrk="0" hangingPunct="0">
              <a:lnSpc>
                <a:spcPct val="100000"/>
              </a:lnSpc>
              <a:spcBef>
                <a:spcPts val="0"/>
              </a:spcBef>
              <a:spcAft>
                <a:spcPts val="0"/>
              </a:spcAft>
              <a:buClrTx/>
              <a:buSzTx/>
              <a:buFont typeface="Wingdings" panose="05000000000000000000" pitchFamily="2" charset="2"/>
              <a:buChar char="ü"/>
              <a:tabLst/>
            </a:pPr>
            <a:endParaRPr lang="en-GB" sz="2000" b="1" dirty="0">
              <a:effectLst>
                <a:outerShdw blurRad="38100" dist="38100" dir="2700000" algn="tl">
                  <a:srgbClr val="000000">
                    <a:alpha val="43137"/>
                  </a:srgbClr>
                </a:outerShdw>
              </a:effectLst>
              <a:latin typeface="Century Gothic" panose="020B0502020202020204" pitchFamily="34" charset="0"/>
            </a:endParaRPr>
          </a:p>
          <a:p>
            <a:pPr marL="342900" marR="0" indent="-342900" algn="just" defTabSz="914400" rtl="0" fontAlgn="auto" latinLnBrk="0" hangingPunct="0">
              <a:lnSpc>
                <a:spcPct val="100000"/>
              </a:lnSpc>
              <a:spcBef>
                <a:spcPts val="0"/>
              </a:spcBef>
              <a:spcAft>
                <a:spcPts val="0"/>
              </a:spcAft>
              <a:buClrTx/>
              <a:buSzTx/>
              <a:buFont typeface="Wingdings" panose="05000000000000000000" pitchFamily="2" charset="2"/>
              <a:buChar char="ü"/>
              <a:tabLst/>
            </a:pPr>
            <a:r>
              <a:rPr lang="en-GB" sz="2000" b="1" dirty="0">
                <a:effectLst>
                  <a:outerShdw blurRad="38100" dist="38100" dir="2700000" algn="tl">
                    <a:srgbClr val="000000">
                      <a:alpha val="43137"/>
                    </a:srgbClr>
                  </a:outerShdw>
                </a:effectLst>
                <a:latin typeface="Century Gothic" panose="020B0502020202020204" pitchFamily="34" charset="0"/>
              </a:rPr>
              <a:t>Investors in Aviation to have Pioneer Industry Status so as to have tax breaks </a:t>
            </a:r>
            <a:endParaRPr lang="en-GB" sz="2000" dirty="0">
              <a:effectLst>
                <a:outerShdw blurRad="38100" dist="38100" dir="2700000" algn="tl">
                  <a:srgbClr val="000000">
                    <a:alpha val="43137"/>
                  </a:srgbClr>
                </a:outerShdw>
              </a:effectLst>
              <a:latin typeface="Century Gothic" panose="020B0502020202020204" pitchFamily="34" charset="0"/>
            </a:endParaRPr>
          </a:p>
        </p:txBody>
      </p:sp>
      <p:pic>
        <p:nvPicPr>
          <p:cNvPr id="13314" name="Picture 2" descr="Ports &amp; Free Trade Zones: Top Free Zones 2017 | Site Selection Magazine">
            <a:extLst>
              <a:ext uri="{FF2B5EF4-FFF2-40B4-BE49-F238E27FC236}">
                <a16:creationId xmlns:a16="http://schemas.microsoft.com/office/drawing/2014/main" id="{0C20CB4C-2642-468F-BC5A-B37A05882C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235200"/>
            <a:ext cx="3512457" cy="4169094"/>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23B7C594-A733-4F45-A8F5-F2EEE46B2048}"/>
              </a:ext>
            </a:extLst>
          </p:cNvPr>
          <p:cNvSpPr/>
          <p:nvPr/>
        </p:nvSpPr>
        <p:spPr>
          <a:xfrm>
            <a:off x="1632856" y="4669114"/>
            <a:ext cx="1465944" cy="908861"/>
          </a:xfrm>
          <a:prstGeom prst="ellipse">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3600" b="1" i="0" u="none" strike="noStrike" cap="none" spc="0" normalizeH="0" baseline="0" dirty="0">
                <a:ln>
                  <a:noFill/>
                </a:ln>
                <a:solidFill>
                  <a:srgbClr val="C00000"/>
                </a:solidFill>
                <a:effectLst>
                  <a:outerShdw blurRad="38100" dist="38100" dir="2700000" algn="tl">
                    <a:srgbClr val="000000">
                      <a:alpha val="43137"/>
                    </a:srgbClr>
                  </a:outerShdw>
                </a:effectLst>
                <a:uFillTx/>
                <a:latin typeface="+mj-lt"/>
                <a:ea typeface="+mj-ea"/>
                <a:cs typeface="+mj-cs"/>
                <a:sym typeface="Calibri"/>
              </a:rPr>
              <a:t>2021</a:t>
            </a:r>
            <a:endParaRPr kumimoji="0" lang="en-NG" sz="3600" b="1" i="0" u="none" strike="noStrike" cap="none" spc="0" normalizeH="0" baseline="0" dirty="0">
              <a:ln>
                <a:noFill/>
              </a:ln>
              <a:solidFill>
                <a:srgbClr val="C00000"/>
              </a:solidFill>
              <a:effectLst>
                <a:outerShdw blurRad="38100" dist="38100" dir="2700000" algn="tl">
                  <a:srgbClr val="000000">
                    <a:alpha val="43137"/>
                  </a:srgbClr>
                </a:outerShdw>
              </a:effectLst>
              <a:uFillTx/>
              <a:latin typeface="+mj-lt"/>
              <a:ea typeface="+mj-ea"/>
              <a:cs typeface="+mj-cs"/>
              <a:sym typeface="Calibri"/>
            </a:endParaRPr>
          </a:p>
        </p:txBody>
      </p:sp>
      <p:sp>
        <p:nvSpPr>
          <p:cNvPr id="4" name="TextBox 3">
            <a:extLst>
              <a:ext uri="{FF2B5EF4-FFF2-40B4-BE49-F238E27FC236}">
                <a16:creationId xmlns:a16="http://schemas.microsoft.com/office/drawing/2014/main" id="{F694DAFD-E98D-4788-89F0-595862DA930E}"/>
              </a:ext>
            </a:extLst>
          </p:cNvPr>
          <p:cNvSpPr txBox="1"/>
          <p:nvPr/>
        </p:nvSpPr>
        <p:spPr>
          <a:xfrm rot="5400000">
            <a:off x="2672729" y="3314956"/>
            <a:ext cx="1436914"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3200" b="1" i="0" u="none" strike="noStrike" cap="none" spc="0" normalizeH="0" baseline="0" dirty="0">
                <a:ln>
                  <a:noFill/>
                </a:ln>
                <a:solidFill>
                  <a:schemeClr val="tx1"/>
                </a:solidFill>
                <a:effectLst>
                  <a:outerShdw blurRad="38100" dist="38100" dir="2700000" algn="tl">
                    <a:srgbClr val="000000">
                      <a:alpha val="43137"/>
                    </a:srgbClr>
                  </a:outerShdw>
                </a:effectLst>
                <a:uFillTx/>
                <a:latin typeface="+mj-lt"/>
                <a:ea typeface="+mj-ea"/>
                <a:cs typeface="+mj-cs"/>
                <a:sym typeface="Calibri"/>
              </a:rPr>
              <a:t>TRADE</a:t>
            </a:r>
            <a:endParaRPr kumimoji="0" lang="en-NG" sz="3200" b="1" i="0" u="none" strike="noStrike" cap="none" spc="0" normalizeH="0" baseline="0" dirty="0">
              <a:ln>
                <a:noFill/>
              </a:ln>
              <a:solidFill>
                <a:schemeClr val="tx1"/>
              </a:solidFill>
              <a:effectLst>
                <a:outerShdw blurRad="38100" dist="38100" dir="2700000" algn="tl">
                  <a:srgbClr val="000000">
                    <a:alpha val="43137"/>
                  </a:srgbClr>
                </a:outerShdw>
              </a:effectLst>
              <a:uFillTx/>
              <a:latin typeface="+mj-lt"/>
              <a:ea typeface="+mj-ea"/>
              <a:cs typeface="+mj-cs"/>
              <a:sym typeface="Calibri"/>
            </a:endParaRPr>
          </a:p>
        </p:txBody>
      </p:sp>
      <p:pic>
        <p:nvPicPr>
          <p:cNvPr id="14338" name="Picture 2" descr="Nigeria Flag in Ikoyi - Sports Equipment, Benira Sport Ltd Sport | Jiji.ng">
            <a:extLst>
              <a:ext uri="{FF2B5EF4-FFF2-40B4-BE49-F238E27FC236}">
                <a16:creationId xmlns:a16="http://schemas.microsoft.com/office/drawing/2014/main" id="{786BB6BF-37CD-4402-B9CE-8D92D72D106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4519" y="3069881"/>
            <a:ext cx="584775" cy="58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63099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ctangle 10"/>
          <p:cNvSpPr/>
          <p:nvPr/>
        </p:nvSpPr>
        <p:spPr>
          <a:xfrm>
            <a:off x="359228" y="1002633"/>
            <a:ext cx="9193417" cy="5657039"/>
          </a:xfrm>
          <a:prstGeom prst="rect">
            <a:avLst/>
          </a:prstGeom>
          <a:solidFill>
            <a:srgbClr val="FFFFFF"/>
          </a:solidFill>
          <a:ln>
            <a:solidFill>
              <a:schemeClr val="accent3">
                <a:lumOff val="10616"/>
              </a:schemeClr>
            </a:solidFill>
            <a:miter/>
          </a:ln>
          <a:effectLst>
            <a:outerShdw blurRad="63500" dist="12700" dir="5400000" rotWithShape="0">
              <a:srgbClr val="404040">
                <a:alpha val="40000"/>
              </a:srgbClr>
            </a:outerShdw>
          </a:effectLst>
        </p:spPr>
        <p:txBody>
          <a:bodyPr lIns="45719" rIns="45719" anchor="ctr"/>
          <a:lstStyle/>
          <a:p>
            <a:pPr>
              <a:defRPr sz="1500"/>
            </a:pPr>
            <a:endParaRPr/>
          </a:p>
        </p:txBody>
      </p:sp>
      <p:grpSp>
        <p:nvGrpSpPr>
          <p:cNvPr id="335" name="TextBox 6"/>
          <p:cNvGrpSpPr/>
          <p:nvPr/>
        </p:nvGrpSpPr>
        <p:grpSpPr>
          <a:xfrm>
            <a:off x="1084519" y="-4492"/>
            <a:ext cx="8821483" cy="932847"/>
            <a:chOff x="-1" y="-1"/>
            <a:chExt cx="8821481" cy="932846"/>
          </a:xfrm>
        </p:grpSpPr>
        <p:sp>
          <p:nvSpPr>
            <p:cNvPr id="333" name="Rectangle"/>
            <p:cNvSpPr/>
            <p:nvPr/>
          </p:nvSpPr>
          <p:spPr>
            <a:xfrm>
              <a:off x="-1" y="-1"/>
              <a:ext cx="8821481" cy="932846"/>
            </a:xfrm>
            <a:prstGeom prst="rect">
              <a:avLst/>
            </a:prstGeom>
            <a:solidFill>
              <a:srgbClr val="548235"/>
            </a:solidFill>
            <a:ln w="12700" cap="flat">
              <a:noFill/>
              <a:miter lim="400000"/>
            </a:ln>
            <a:effectLst/>
          </p:spPr>
          <p:txBody>
            <a:bodyPr wrap="square" lIns="45719" tIns="45719" rIns="45719" bIns="45719" numCol="1" anchor="ctr">
              <a:noAutofit/>
            </a:bodyPr>
            <a:lstStyle/>
            <a:p>
              <a:pPr algn="ctr">
                <a:defRPr sz="3600">
                  <a:solidFill>
                    <a:srgbClr val="FFFFFF"/>
                  </a:solidFill>
                  <a:latin typeface="Century Gothic"/>
                  <a:ea typeface="Century Gothic"/>
                  <a:cs typeface="Century Gothic"/>
                  <a:sym typeface="Century Gothic"/>
                </a:defRPr>
              </a:pPr>
              <a:endParaRPr/>
            </a:p>
          </p:txBody>
        </p:sp>
        <p:sp>
          <p:nvSpPr>
            <p:cNvPr id="334" name="HOW WAS BOF HELPDESK IMPLEMENTED ?"/>
            <p:cNvSpPr/>
            <p:nvPr/>
          </p:nvSpPr>
          <p:spPr>
            <a:xfrm>
              <a:off x="-1" y="143258"/>
              <a:ext cx="8821481" cy="64632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3600">
                  <a:solidFill>
                    <a:srgbClr val="FFFFFF"/>
                  </a:solidFill>
                  <a:latin typeface="Century Gothic"/>
                  <a:ea typeface="Century Gothic"/>
                  <a:cs typeface="Century Gothic"/>
                  <a:sym typeface="Century Gothic"/>
                </a:defRPr>
              </a:lvl1pPr>
            </a:lstStyle>
            <a:p>
              <a:r>
                <a:rPr lang="en-US" b="1" dirty="0"/>
                <a:t>PREAMBLE…/2</a:t>
              </a:r>
            </a:p>
          </p:txBody>
        </p:sp>
      </p:grpSp>
      <p:pic>
        <p:nvPicPr>
          <p:cNvPr id="336" name="Picture 14" descr="Picture 14"/>
          <p:cNvPicPr>
            <a:picLocks noChangeAspect="1"/>
          </p:cNvPicPr>
          <p:nvPr/>
        </p:nvPicPr>
        <p:blipFill>
          <a:blip r:embed="rId3" cstate="print"/>
          <a:stretch>
            <a:fillRect/>
          </a:stretch>
        </p:blipFill>
        <p:spPr>
          <a:xfrm>
            <a:off x="47466" y="4935"/>
            <a:ext cx="1094792" cy="935666"/>
          </a:xfrm>
          <a:prstGeom prst="rect">
            <a:avLst/>
          </a:prstGeom>
          <a:ln w="12700">
            <a:miter lim="400000"/>
          </a:ln>
        </p:spPr>
      </p:pic>
      <p:sp>
        <p:nvSpPr>
          <p:cNvPr id="341" name="Slide Number Placeholder 1"/>
          <p:cNvSpPr>
            <a:spLocks noGrp="1"/>
          </p:cNvSpPr>
          <p:nvPr>
            <p:ph type="sldNum" sz="quarter" idx="2"/>
          </p:nvPr>
        </p:nvSpPr>
        <p:spPr>
          <a:xfrm>
            <a:off x="9552646" y="6404294"/>
            <a:ext cx="263982"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3</a:t>
            </a:fld>
            <a:endParaRPr/>
          </a:p>
        </p:txBody>
      </p:sp>
      <p:sp>
        <p:nvSpPr>
          <p:cNvPr id="11" name="Rectangle 3"/>
          <p:cNvSpPr txBox="1">
            <a:spLocks noChangeArrowheads="1"/>
          </p:cNvSpPr>
          <p:nvPr/>
        </p:nvSpPr>
        <p:spPr>
          <a:xfrm>
            <a:off x="457199" y="1165542"/>
            <a:ext cx="9193417" cy="5174584"/>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1200"/>
              </a:spcAft>
              <a:buClr>
                <a:srgbClr val="0BD0D9"/>
              </a:buClr>
              <a:buSzPct val="95000"/>
              <a:buFont typeface="Wingdings 2" pitchFamily="18" charset="2"/>
              <a:buNone/>
              <a:tabLst/>
              <a:defRPr/>
            </a:pPr>
            <a:r>
              <a:rPr kumimoji="0" lang="en-US" sz="2400" b="1" i="0" u="none" strike="noStrike" kern="1200" cap="none" spc="0" normalizeH="0" baseline="0" noProof="0" dirty="0">
                <a:ln>
                  <a:noFill/>
                </a:ln>
                <a:solidFill>
                  <a:sysClr val="windowText" lastClr="000000"/>
                </a:solidFill>
                <a:effectLst/>
                <a:uLnTx/>
                <a:uFillTx/>
                <a:latin typeface="Century Gothic" charset="0"/>
                <a:ea typeface="Century Gothic" charset="0"/>
                <a:cs typeface="Century Gothic" charset="0"/>
              </a:rPr>
              <a:t>SITUATION ANALYSIS CONT’D</a:t>
            </a:r>
          </a:p>
          <a:p>
            <a:pPr marL="500426" indent="-500426" algn="just">
              <a:buFont typeface="Wingdings" pitchFamily="2" charset="2"/>
              <a:buChar char="§"/>
            </a:pPr>
            <a:r>
              <a:rPr lang="en-GB" dirty="0">
                <a:latin typeface="Century Gothic" panose="020B0502020202020204" pitchFamily="34" charset="0"/>
              </a:rPr>
              <a:t>Poor and intolerable condition of airport facilities and equipment (long waiting and check-in times, time–consuming security screening and baggage pick ups).</a:t>
            </a:r>
          </a:p>
          <a:p>
            <a:pPr marL="500426" indent="-500426" algn="just">
              <a:lnSpc>
                <a:spcPct val="150000"/>
              </a:lnSpc>
              <a:buFont typeface="Wingdings" pitchFamily="2" charset="2"/>
              <a:buChar char="§"/>
            </a:pPr>
            <a:r>
              <a:rPr lang="en-GB" dirty="0">
                <a:latin typeface="Century Gothic" panose="020B0502020202020204" pitchFamily="34" charset="0"/>
              </a:rPr>
              <a:t>High cost of funds and shrinking capital market.</a:t>
            </a:r>
          </a:p>
          <a:p>
            <a:pPr marL="500426" indent="-500426" algn="just">
              <a:lnSpc>
                <a:spcPct val="150000"/>
              </a:lnSpc>
              <a:buFont typeface="Wingdings" pitchFamily="2" charset="2"/>
              <a:buChar char="§"/>
            </a:pPr>
            <a:r>
              <a:rPr lang="en-GB" dirty="0">
                <a:solidFill>
                  <a:schemeClr val="dk1"/>
                </a:solidFill>
                <a:latin typeface="Century Gothic" panose="020B0502020202020204" pitchFamily="34" charset="0"/>
              </a:rPr>
              <a:t>Rising price and scarcity of Jet A 1 (Aviation Fuel).</a:t>
            </a:r>
          </a:p>
          <a:p>
            <a:pPr marL="500426" indent="-500426" algn="just">
              <a:lnSpc>
                <a:spcPct val="150000"/>
              </a:lnSpc>
              <a:buFont typeface="Wingdings" pitchFamily="2" charset="2"/>
              <a:buChar char="§"/>
            </a:pPr>
            <a:r>
              <a:rPr lang="en-GB" dirty="0">
                <a:solidFill>
                  <a:schemeClr val="dk1"/>
                </a:solidFill>
                <a:latin typeface="Century Gothic" panose="020B0502020202020204" pitchFamily="34" charset="0"/>
              </a:rPr>
              <a:t>Import duties  on Aircraft  engine and spares.</a:t>
            </a:r>
          </a:p>
          <a:p>
            <a:pPr marL="500426" indent="-500426" algn="just">
              <a:lnSpc>
                <a:spcPct val="150000"/>
              </a:lnSpc>
              <a:buFont typeface="Wingdings" pitchFamily="2" charset="2"/>
              <a:buChar char="§"/>
            </a:pPr>
            <a:r>
              <a:rPr lang="en-GB" dirty="0">
                <a:solidFill>
                  <a:schemeClr val="dk1"/>
                </a:solidFill>
                <a:latin typeface="Century Gothic" panose="020B0502020202020204" pitchFamily="34" charset="0"/>
              </a:rPr>
              <a:t>Budgetary Constraints.</a:t>
            </a:r>
            <a:endParaRPr lang="en-GB" dirty="0">
              <a:latin typeface="Century Gothic" panose="020B0502020202020204" pitchFamily="34" charset="0"/>
              <a:ea typeface="Tahoma" pitchFamily="34" charset="0"/>
              <a:cs typeface="Tahoma" pitchFamily="34" charset="0"/>
            </a:endParaRPr>
          </a:p>
          <a:p>
            <a:pPr algn="just">
              <a:buFont typeface="Wingdings" panose="05000000000000000000" pitchFamily="2" charset="2"/>
              <a:buChar char="q"/>
            </a:pPr>
            <a:endParaRPr lang="en-US" dirty="0">
              <a:latin typeface="Century Gothic" panose="020B0502020202020204" pitchFamily="34" charset="0"/>
            </a:endParaRPr>
          </a:p>
        </p:txBody>
      </p:sp>
    </p:spTree>
    <p:extLst>
      <p:ext uri="{BB962C8B-B14F-4D97-AF65-F5344CB8AC3E}">
        <p14:creationId xmlns:p14="http://schemas.microsoft.com/office/powerpoint/2010/main" val="163320781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ctangle 10"/>
          <p:cNvSpPr/>
          <p:nvPr/>
        </p:nvSpPr>
        <p:spPr>
          <a:xfrm>
            <a:off x="359228" y="1002633"/>
            <a:ext cx="9193417" cy="5657039"/>
          </a:xfrm>
          <a:prstGeom prst="rect">
            <a:avLst/>
          </a:prstGeom>
          <a:solidFill>
            <a:srgbClr val="FFFFFF"/>
          </a:solidFill>
          <a:ln>
            <a:solidFill>
              <a:schemeClr val="accent3">
                <a:lumOff val="10616"/>
              </a:schemeClr>
            </a:solidFill>
            <a:miter/>
          </a:ln>
          <a:effectLst>
            <a:outerShdw blurRad="63500" dist="12700" dir="5400000" rotWithShape="0">
              <a:srgbClr val="404040">
                <a:alpha val="40000"/>
              </a:srgbClr>
            </a:outerShdw>
          </a:effectLst>
        </p:spPr>
        <p:txBody>
          <a:bodyPr lIns="45719" rIns="45719" anchor="ctr"/>
          <a:lstStyle/>
          <a:p>
            <a:pPr>
              <a:defRPr sz="1500"/>
            </a:pPr>
            <a:endParaRPr/>
          </a:p>
        </p:txBody>
      </p:sp>
      <p:grpSp>
        <p:nvGrpSpPr>
          <p:cNvPr id="335" name="TextBox 6"/>
          <p:cNvGrpSpPr/>
          <p:nvPr/>
        </p:nvGrpSpPr>
        <p:grpSpPr>
          <a:xfrm>
            <a:off x="1084519" y="-4492"/>
            <a:ext cx="8821483" cy="932847"/>
            <a:chOff x="-1" y="-1"/>
            <a:chExt cx="8821481" cy="932846"/>
          </a:xfrm>
        </p:grpSpPr>
        <p:sp>
          <p:nvSpPr>
            <p:cNvPr id="333" name="Rectangle"/>
            <p:cNvSpPr/>
            <p:nvPr/>
          </p:nvSpPr>
          <p:spPr>
            <a:xfrm>
              <a:off x="-1" y="-1"/>
              <a:ext cx="8821481" cy="932846"/>
            </a:xfrm>
            <a:prstGeom prst="rect">
              <a:avLst/>
            </a:prstGeom>
            <a:solidFill>
              <a:srgbClr val="548235"/>
            </a:solidFill>
            <a:ln w="12700" cap="flat">
              <a:noFill/>
              <a:miter lim="400000"/>
            </a:ln>
            <a:effectLst/>
          </p:spPr>
          <p:txBody>
            <a:bodyPr wrap="square" lIns="45719" tIns="45719" rIns="45719" bIns="45719" numCol="1" anchor="ctr">
              <a:noAutofit/>
            </a:bodyPr>
            <a:lstStyle/>
            <a:p>
              <a:pPr algn="ctr">
                <a:defRPr sz="3600">
                  <a:solidFill>
                    <a:srgbClr val="FFFFFF"/>
                  </a:solidFill>
                  <a:latin typeface="Century Gothic"/>
                  <a:ea typeface="Century Gothic"/>
                  <a:cs typeface="Century Gothic"/>
                  <a:sym typeface="Century Gothic"/>
                </a:defRPr>
              </a:pPr>
              <a:endParaRPr/>
            </a:p>
          </p:txBody>
        </p:sp>
        <p:sp>
          <p:nvSpPr>
            <p:cNvPr id="334" name="HOW WAS BOF HELPDESK IMPLEMENTED ?"/>
            <p:cNvSpPr/>
            <p:nvPr/>
          </p:nvSpPr>
          <p:spPr>
            <a:xfrm>
              <a:off x="-1" y="143258"/>
              <a:ext cx="8821481" cy="64632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3600">
                  <a:solidFill>
                    <a:srgbClr val="FFFFFF"/>
                  </a:solidFill>
                  <a:latin typeface="Century Gothic"/>
                  <a:ea typeface="Century Gothic"/>
                  <a:cs typeface="Century Gothic"/>
                  <a:sym typeface="Century Gothic"/>
                </a:defRPr>
              </a:lvl1pPr>
            </a:lstStyle>
            <a:p>
              <a:r>
                <a:rPr lang="en-US" b="1" dirty="0"/>
                <a:t>PREAMBLE…/3</a:t>
              </a:r>
            </a:p>
          </p:txBody>
        </p:sp>
      </p:grpSp>
      <p:pic>
        <p:nvPicPr>
          <p:cNvPr id="336" name="Picture 14" descr="Picture 14"/>
          <p:cNvPicPr>
            <a:picLocks noChangeAspect="1"/>
          </p:cNvPicPr>
          <p:nvPr/>
        </p:nvPicPr>
        <p:blipFill>
          <a:blip r:embed="rId3" cstate="print"/>
          <a:stretch>
            <a:fillRect/>
          </a:stretch>
        </p:blipFill>
        <p:spPr>
          <a:xfrm>
            <a:off x="47466" y="4935"/>
            <a:ext cx="1094792" cy="935666"/>
          </a:xfrm>
          <a:prstGeom prst="rect">
            <a:avLst/>
          </a:prstGeom>
          <a:ln w="12700">
            <a:miter lim="400000"/>
          </a:ln>
        </p:spPr>
      </p:pic>
      <p:sp>
        <p:nvSpPr>
          <p:cNvPr id="341" name="Slide Number Placeholder 1"/>
          <p:cNvSpPr>
            <a:spLocks noGrp="1"/>
          </p:cNvSpPr>
          <p:nvPr>
            <p:ph type="sldNum" sz="quarter" idx="2"/>
          </p:nvPr>
        </p:nvSpPr>
        <p:spPr>
          <a:xfrm>
            <a:off x="9552646" y="6404294"/>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4</a:t>
            </a:fld>
            <a:endParaRPr/>
          </a:p>
        </p:txBody>
      </p:sp>
      <p:sp>
        <p:nvSpPr>
          <p:cNvPr id="11" name="Rectangle 3"/>
          <p:cNvSpPr txBox="1">
            <a:spLocks noChangeArrowheads="1"/>
          </p:cNvSpPr>
          <p:nvPr/>
        </p:nvSpPr>
        <p:spPr>
          <a:xfrm>
            <a:off x="457199" y="1165542"/>
            <a:ext cx="9193417" cy="5174584"/>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1200"/>
              </a:spcAft>
              <a:buClr>
                <a:srgbClr val="0BD0D9"/>
              </a:buClr>
              <a:buSzPct val="95000"/>
              <a:buFont typeface="Wingdings 2" pitchFamily="18" charset="2"/>
              <a:buNone/>
              <a:tabLst/>
              <a:defRPr/>
            </a:pPr>
            <a:r>
              <a:rPr kumimoji="0" lang="en-US" sz="2400" b="1" i="0" u="none" strike="noStrike" kern="1200" cap="none" spc="0" normalizeH="0" baseline="0" noProof="0" dirty="0">
                <a:ln>
                  <a:noFill/>
                </a:ln>
                <a:solidFill>
                  <a:sysClr val="windowText" lastClr="000000"/>
                </a:solidFill>
                <a:effectLst/>
                <a:uLnTx/>
                <a:uFillTx/>
                <a:latin typeface="Century Gothic" charset="0"/>
                <a:ea typeface="Century Gothic" charset="0"/>
                <a:cs typeface="Century Gothic" charset="0"/>
              </a:rPr>
              <a:t>COMPONENTS OF AVIATION ROAD MAP</a:t>
            </a:r>
          </a:p>
          <a:p>
            <a:pPr marL="285533" lvl="1" indent="0" algn="just">
              <a:spcBef>
                <a:spcPts val="600"/>
              </a:spcBef>
              <a:buNone/>
            </a:pPr>
            <a:r>
              <a:rPr lang="en-US" dirty="0">
                <a:uFill>
                  <a:solidFill>
                    <a:srgbClr val="000000"/>
                  </a:solidFill>
                </a:uFill>
                <a:latin typeface="Century Gothic" panose="020B0502020202020204" pitchFamily="34" charset="0"/>
                <a:cs typeface="Arial Narrow"/>
                <a:sym typeface="Century Gothic"/>
              </a:rPr>
              <a:t>The Aviation Sector Road Map which is aimed at creating enabling environment for the industry to thrive comprises the following closely related components:</a:t>
            </a:r>
          </a:p>
          <a:p>
            <a:pPr marL="606379" lvl="1" indent="-320846" algn="just">
              <a:spcBef>
                <a:spcPts val="600"/>
              </a:spcBef>
              <a:buFont typeface="Wingdings" pitchFamily="2" charset="2"/>
              <a:buChar char="§"/>
            </a:pPr>
            <a:r>
              <a:rPr lang="en-US" dirty="0">
                <a:uFill>
                  <a:solidFill>
                    <a:srgbClr val="000000"/>
                  </a:solidFill>
                </a:uFill>
                <a:latin typeface="Century Gothic" panose="020B0502020202020204" pitchFamily="34" charset="0"/>
                <a:cs typeface="Arial Narrow"/>
                <a:sym typeface="Century Gothic"/>
              </a:rPr>
              <a:t>Concession of Airports</a:t>
            </a:r>
          </a:p>
          <a:p>
            <a:pPr marL="606379" lvl="1" indent="-320846" algn="just">
              <a:spcBef>
                <a:spcPts val="600"/>
              </a:spcBef>
              <a:buFont typeface="Wingdings" pitchFamily="2" charset="2"/>
              <a:buChar char="§"/>
            </a:pPr>
            <a:r>
              <a:rPr lang="en-US" dirty="0">
                <a:uFill>
                  <a:solidFill>
                    <a:srgbClr val="000000"/>
                  </a:solidFill>
                </a:uFill>
                <a:latin typeface="Century Gothic" panose="020B0502020202020204" pitchFamily="34" charset="0"/>
                <a:cs typeface="Arial Narrow"/>
                <a:sym typeface="Century Gothic"/>
              </a:rPr>
              <a:t>Establishment of a National Carrier</a:t>
            </a:r>
          </a:p>
          <a:p>
            <a:pPr marL="606379" lvl="1" indent="-320846" algn="just">
              <a:spcBef>
                <a:spcPts val="600"/>
              </a:spcBef>
              <a:buFont typeface="Wingdings" pitchFamily="2" charset="2"/>
              <a:buChar char="§"/>
            </a:pPr>
            <a:r>
              <a:rPr lang="en-US" dirty="0">
                <a:uFill>
                  <a:solidFill>
                    <a:srgbClr val="000000"/>
                  </a:solidFill>
                </a:uFill>
                <a:latin typeface="Century Gothic" panose="020B0502020202020204" pitchFamily="34" charset="0"/>
                <a:cs typeface="Arial Narrow"/>
                <a:sym typeface="Century Gothic"/>
              </a:rPr>
              <a:t>Development of </a:t>
            </a:r>
            <a:r>
              <a:rPr lang="en-US" dirty="0" err="1">
                <a:uFill>
                  <a:solidFill>
                    <a:srgbClr val="000000"/>
                  </a:solidFill>
                </a:uFill>
                <a:latin typeface="Century Gothic" panose="020B0502020202020204" pitchFamily="34" charset="0"/>
                <a:cs typeface="Arial Narrow"/>
                <a:sym typeface="Century Gothic"/>
              </a:rPr>
              <a:t>Agro</a:t>
            </a:r>
            <a:r>
              <a:rPr lang="en-US" dirty="0">
                <a:uFill>
                  <a:solidFill>
                    <a:srgbClr val="000000"/>
                  </a:solidFill>
                </a:uFill>
                <a:latin typeface="Century Gothic" panose="020B0502020202020204" pitchFamily="34" charset="0"/>
                <a:cs typeface="Arial Narrow"/>
                <a:sym typeface="Century Gothic"/>
              </a:rPr>
              <a:t>-Allied /Cargo Terminals</a:t>
            </a:r>
          </a:p>
          <a:p>
            <a:pPr marL="606379" lvl="1" indent="-320846" algn="just">
              <a:spcBef>
                <a:spcPts val="600"/>
              </a:spcBef>
              <a:buFont typeface="Wingdings" pitchFamily="2" charset="2"/>
              <a:buChar char="§"/>
            </a:pPr>
            <a:r>
              <a:rPr lang="en-US" dirty="0">
                <a:uFill>
                  <a:solidFill>
                    <a:srgbClr val="000000"/>
                  </a:solidFill>
                </a:uFill>
                <a:latin typeface="Century Gothic" panose="020B0502020202020204" pitchFamily="34" charset="0"/>
                <a:cs typeface="Arial Narrow"/>
                <a:sym typeface="Century Gothic"/>
              </a:rPr>
              <a:t>Establishment of Maintenance, Repairs and Overhaul (MRO) Centre</a:t>
            </a:r>
          </a:p>
          <a:p>
            <a:pPr marL="606379" lvl="1" indent="-320846" algn="just">
              <a:spcBef>
                <a:spcPts val="600"/>
              </a:spcBef>
              <a:buFont typeface="Wingdings" pitchFamily="2" charset="2"/>
              <a:buChar char="§"/>
            </a:pPr>
            <a:r>
              <a:rPr lang="en-US" dirty="0">
                <a:uFill>
                  <a:solidFill>
                    <a:srgbClr val="000000"/>
                  </a:solidFill>
                </a:uFill>
                <a:latin typeface="Century Gothic" panose="020B0502020202020204" pitchFamily="34" charset="0"/>
                <a:cs typeface="Arial Narrow"/>
                <a:sym typeface="Century Gothic"/>
              </a:rPr>
              <a:t>Establishment of an Aviation Leasing Company (ALC)</a:t>
            </a:r>
          </a:p>
          <a:p>
            <a:pPr marL="606379" lvl="1" indent="-320846" algn="just">
              <a:spcBef>
                <a:spcPts val="600"/>
              </a:spcBef>
              <a:buFont typeface="Wingdings" pitchFamily="2" charset="2"/>
              <a:buChar char="§"/>
            </a:pPr>
            <a:r>
              <a:rPr lang="en-GB" dirty="0">
                <a:latin typeface="Century Gothic" panose="020B0502020202020204" pitchFamily="34" charset="0"/>
                <a:ea typeface="Tahoma" pitchFamily="34" charset="0"/>
                <a:cs typeface="Tahoma" pitchFamily="34" charset="0"/>
              </a:rPr>
              <a:t>Development of  Aerotropolis (Airport Cities)</a:t>
            </a:r>
          </a:p>
          <a:p>
            <a:pPr algn="just">
              <a:buFont typeface="Wingdings" panose="05000000000000000000" pitchFamily="2" charset="2"/>
              <a:buChar char="q"/>
            </a:pPr>
            <a:endParaRPr lang="en-US" dirty="0">
              <a:latin typeface="Century Gothic" panose="020B0502020202020204" pitchFamily="34" charset="0"/>
            </a:endParaRPr>
          </a:p>
        </p:txBody>
      </p:sp>
    </p:spTree>
    <p:extLst>
      <p:ext uri="{BB962C8B-B14F-4D97-AF65-F5344CB8AC3E}">
        <p14:creationId xmlns:p14="http://schemas.microsoft.com/office/powerpoint/2010/main" val="366886820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ctangle 10"/>
          <p:cNvSpPr/>
          <p:nvPr/>
        </p:nvSpPr>
        <p:spPr>
          <a:xfrm>
            <a:off x="359228" y="1002633"/>
            <a:ext cx="9193417" cy="5657039"/>
          </a:xfrm>
          <a:prstGeom prst="rect">
            <a:avLst/>
          </a:prstGeom>
          <a:solidFill>
            <a:srgbClr val="FFFFFF"/>
          </a:solidFill>
          <a:ln>
            <a:solidFill>
              <a:schemeClr val="accent3">
                <a:lumOff val="10616"/>
              </a:schemeClr>
            </a:solidFill>
            <a:miter/>
          </a:ln>
          <a:effectLst>
            <a:outerShdw blurRad="63500" dist="12700" dir="5400000" rotWithShape="0">
              <a:srgbClr val="404040">
                <a:alpha val="40000"/>
              </a:srgbClr>
            </a:outerShdw>
          </a:effectLst>
        </p:spPr>
        <p:txBody>
          <a:bodyPr lIns="45719" rIns="45719" anchor="ctr"/>
          <a:lstStyle/>
          <a:p>
            <a:pPr>
              <a:defRPr sz="1500"/>
            </a:pPr>
            <a:endParaRPr/>
          </a:p>
        </p:txBody>
      </p:sp>
      <p:grpSp>
        <p:nvGrpSpPr>
          <p:cNvPr id="335" name="TextBox 6"/>
          <p:cNvGrpSpPr/>
          <p:nvPr/>
        </p:nvGrpSpPr>
        <p:grpSpPr>
          <a:xfrm>
            <a:off x="1037051" y="0"/>
            <a:ext cx="8821483" cy="932847"/>
            <a:chOff x="-1" y="-1"/>
            <a:chExt cx="8821481" cy="932846"/>
          </a:xfrm>
        </p:grpSpPr>
        <p:sp>
          <p:nvSpPr>
            <p:cNvPr id="333" name="Rectangle"/>
            <p:cNvSpPr/>
            <p:nvPr/>
          </p:nvSpPr>
          <p:spPr>
            <a:xfrm>
              <a:off x="-1" y="-1"/>
              <a:ext cx="8821481" cy="932846"/>
            </a:xfrm>
            <a:prstGeom prst="rect">
              <a:avLst/>
            </a:prstGeom>
            <a:solidFill>
              <a:srgbClr val="548235"/>
            </a:solidFill>
            <a:ln w="12700" cap="flat">
              <a:noFill/>
              <a:miter lim="400000"/>
            </a:ln>
            <a:effectLst/>
          </p:spPr>
          <p:txBody>
            <a:bodyPr wrap="square" lIns="45719" tIns="45719" rIns="45719" bIns="45719" numCol="1" anchor="ctr">
              <a:noAutofit/>
            </a:bodyPr>
            <a:lstStyle/>
            <a:p>
              <a:pPr algn="ctr">
                <a:defRPr sz="3600">
                  <a:solidFill>
                    <a:srgbClr val="FFFFFF"/>
                  </a:solidFill>
                  <a:latin typeface="Century Gothic"/>
                  <a:ea typeface="Century Gothic"/>
                  <a:cs typeface="Century Gothic"/>
                  <a:sym typeface="Century Gothic"/>
                </a:defRPr>
              </a:pPr>
              <a:endParaRPr/>
            </a:p>
          </p:txBody>
        </p:sp>
        <p:sp>
          <p:nvSpPr>
            <p:cNvPr id="334" name="HOW WAS BOF HELPDESK IMPLEMENTED ?"/>
            <p:cNvSpPr/>
            <p:nvPr/>
          </p:nvSpPr>
          <p:spPr>
            <a:xfrm>
              <a:off x="-1" y="143258"/>
              <a:ext cx="8821481" cy="64632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3600">
                  <a:solidFill>
                    <a:srgbClr val="FFFFFF"/>
                  </a:solidFill>
                  <a:latin typeface="Century Gothic"/>
                  <a:ea typeface="Century Gothic"/>
                  <a:cs typeface="Century Gothic"/>
                  <a:sym typeface="Century Gothic"/>
                </a:defRPr>
              </a:lvl1pPr>
            </a:lstStyle>
            <a:p>
              <a:r>
                <a:rPr lang="en-US" b="1" dirty="0"/>
                <a:t>PREAMBLE…/4</a:t>
              </a:r>
            </a:p>
          </p:txBody>
        </p:sp>
      </p:grpSp>
      <p:pic>
        <p:nvPicPr>
          <p:cNvPr id="336" name="Picture 14" descr="Picture 14"/>
          <p:cNvPicPr>
            <a:picLocks noChangeAspect="1"/>
          </p:cNvPicPr>
          <p:nvPr/>
        </p:nvPicPr>
        <p:blipFill>
          <a:blip r:embed="rId3" cstate="print"/>
          <a:stretch>
            <a:fillRect/>
          </a:stretch>
        </p:blipFill>
        <p:spPr>
          <a:xfrm>
            <a:off x="47466" y="4935"/>
            <a:ext cx="1094792" cy="935666"/>
          </a:xfrm>
          <a:prstGeom prst="rect">
            <a:avLst/>
          </a:prstGeom>
          <a:ln w="12700">
            <a:miter lim="400000"/>
          </a:ln>
        </p:spPr>
      </p:pic>
      <p:sp>
        <p:nvSpPr>
          <p:cNvPr id="341" name="Slide Number Placeholder 1"/>
          <p:cNvSpPr>
            <a:spLocks noGrp="1"/>
          </p:cNvSpPr>
          <p:nvPr>
            <p:ph type="sldNum" sz="quarter" idx="2"/>
          </p:nvPr>
        </p:nvSpPr>
        <p:spPr>
          <a:xfrm>
            <a:off x="9552646" y="6404294"/>
            <a:ext cx="263982"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5</a:t>
            </a:fld>
            <a:endParaRPr/>
          </a:p>
        </p:txBody>
      </p:sp>
      <p:sp>
        <p:nvSpPr>
          <p:cNvPr id="11" name="Rectangle 3"/>
          <p:cNvSpPr txBox="1">
            <a:spLocks noChangeArrowheads="1"/>
          </p:cNvSpPr>
          <p:nvPr/>
        </p:nvSpPr>
        <p:spPr>
          <a:xfrm>
            <a:off x="457199" y="1165542"/>
            <a:ext cx="9193417" cy="5174584"/>
          </a:xfrm>
          <a:prstGeom prst="rect">
            <a:avLst/>
          </a:prstGeom>
        </p:spPr>
        <p:txBody>
          <a:bodyPr vert="horz">
            <a:normAutofit fontScale="925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1200"/>
              </a:spcAft>
              <a:buClr>
                <a:srgbClr val="0BD0D9"/>
              </a:buClr>
              <a:buSzPct val="95000"/>
              <a:buFont typeface="Wingdings 2" pitchFamily="18" charset="2"/>
              <a:buNone/>
              <a:tabLst/>
              <a:defRPr/>
            </a:pPr>
            <a:r>
              <a:rPr kumimoji="0" lang="en-US" sz="2400" b="1" i="0" u="none" strike="noStrike" kern="1200" cap="none" spc="0" normalizeH="0" baseline="0" noProof="0" dirty="0">
                <a:ln>
                  <a:noFill/>
                </a:ln>
                <a:solidFill>
                  <a:sysClr val="windowText" lastClr="000000"/>
                </a:solidFill>
                <a:effectLst/>
                <a:uLnTx/>
                <a:uFillTx/>
                <a:latin typeface="Century Gothic" charset="0"/>
                <a:ea typeface="Century Gothic" charset="0"/>
                <a:cs typeface="Century Gothic" charset="0"/>
              </a:rPr>
              <a:t>COMPONENTS OF AVIATION ROAD MAP CONT’D</a:t>
            </a:r>
          </a:p>
          <a:p>
            <a:pPr marL="285750" indent="-285750" algn="just">
              <a:spcAft>
                <a:spcPts val="600"/>
              </a:spcAft>
              <a:buFont typeface="Wingdings" pitchFamily="2" charset="2"/>
              <a:buChar char="§"/>
            </a:pPr>
            <a:r>
              <a:rPr lang="en-GB" dirty="0">
                <a:latin typeface="Century Gothic" panose="020B0502020202020204" pitchFamily="34" charset="0"/>
                <a:cs typeface="Arial" pitchFamily="34" charset="0"/>
              </a:rPr>
              <a:t>Establishment of an Aerospace University. </a:t>
            </a:r>
          </a:p>
          <a:p>
            <a:pPr marL="285750" indent="-285750" algn="just">
              <a:spcAft>
                <a:spcPts val="600"/>
              </a:spcAft>
              <a:buFont typeface="Wingdings" pitchFamily="2" charset="2"/>
              <a:buChar char="§"/>
            </a:pPr>
            <a:r>
              <a:rPr lang="en-GB" dirty="0">
                <a:latin typeface="Century Gothic" panose="020B0502020202020204" pitchFamily="34" charset="0"/>
                <a:cs typeface="Arial" pitchFamily="34" charset="0"/>
              </a:rPr>
              <a:t>Improvement in Aviation Safety and Security through upgrade and</a:t>
            </a:r>
          </a:p>
          <a:p>
            <a:pPr algn="just">
              <a:spcAft>
                <a:spcPts val="600"/>
              </a:spcAft>
            </a:pPr>
            <a:r>
              <a:rPr lang="en-GB" dirty="0">
                <a:latin typeface="Century Gothic" panose="020B0502020202020204" pitchFamily="34" charset="0"/>
                <a:cs typeface="Arial" pitchFamily="34" charset="0"/>
              </a:rPr>
              <a:t>Modernization of Aviation Infrastructure and facilities.</a:t>
            </a:r>
          </a:p>
          <a:p>
            <a:pPr marL="285750" indent="-285750" algn="just">
              <a:spcAft>
                <a:spcPts val="600"/>
              </a:spcAft>
              <a:buFont typeface="Wingdings" pitchFamily="2" charset="2"/>
              <a:buChar char="§"/>
            </a:pPr>
            <a:r>
              <a:rPr lang="en-GB" dirty="0">
                <a:latin typeface="Century Gothic" panose="020B0502020202020204" pitchFamily="34" charset="0"/>
                <a:cs typeface="Arial" pitchFamily="34" charset="0"/>
              </a:rPr>
              <a:t>Upgrade of NCAT into an ICAO Regional Training Centre of     Excellence.</a:t>
            </a:r>
          </a:p>
          <a:p>
            <a:pPr marL="285750" indent="-285750" algn="just">
              <a:spcAft>
                <a:spcPts val="600"/>
              </a:spcAft>
              <a:buFont typeface="Wingdings" pitchFamily="2" charset="2"/>
              <a:buChar char="§"/>
            </a:pPr>
            <a:r>
              <a:rPr lang="en-GB" dirty="0">
                <a:latin typeface="Century Gothic" panose="020B0502020202020204" pitchFamily="34" charset="0"/>
                <a:cs typeface="Arial" pitchFamily="34" charset="0"/>
              </a:rPr>
              <a:t>Introduction of Policies on Remotely Piloted Aircraft. </a:t>
            </a:r>
          </a:p>
          <a:p>
            <a:pPr marL="285750" indent="-285750" algn="just">
              <a:spcAft>
                <a:spcPts val="600"/>
              </a:spcAft>
              <a:buFont typeface="Wingdings" pitchFamily="2" charset="2"/>
              <a:buChar char="§"/>
            </a:pPr>
            <a:r>
              <a:rPr lang="en-GB" dirty="0">
                <a:latin typeface="Century Gothic" panose="020B0502020202020204" pitchFamily="34" charset="0"/>
                <a:cs typeface="Arial" pitchFamily="34" charset="0"/>
              </a:rPr>
              <a:t>Adherence to Employment Policies on the Enforcement of</a:t>
            </a:r>
          </a:p>
          <a:p>
            <a:pPr algn="just">
              <a:spcAft>
                <a:spcPts val="600"/>
              </a:spcAft>
            </a:pPr>
            <a:r>
              <a:rPr lang="en-GB" dirty="0">
                <a:latin typeface="Century Gothic" panose="020B0502020202020204" pitchFamily="34" charset="0"/>
                <a:cs typeface="Arial" pitchFamily="34" charset="0"/>
              </a:rPr>
              <a:t>Expatriate Quota. </a:t>
            </a:r>
          </a:p>
          <a:p>
            <a:pPr algn="just">
              <a:buFont typeface="Wingdings" panose="05000000000000000000" pitchFamily="2" charset="2"/>
              <a:buChar char="q"/>
            </a:pPr>
            <a:endParaRPr lang="en-US" dirty="0">
              <a:latin typeface="Century Gothic" panose="020B0502020202020204" pitchFamily="34" charset="0"/>
            </a:endParaRPr>
          </a:p>
        </p:txBody>
      </p:sp>
    </p:spTree>
    <p:extLst>
      <p:ext uri="{BB962C8B-B14F-4D97-AF65-F5344CB8AC3E}">
        <p14:creationId xmlns:p14="http://schemas.microsoft.com/office/powerpoint/2010/main" val="22618972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ctangle 10"/>
          <p:cNvSpPr/>
          <p:nvPr/>
        </p:nvSpPr>
        <p:spPr>
          <a:xfrm>
            <a:off x="359228" y="1002633"/>
            <a:ext cx="9193417" cy="5657039"/>
          </a:xfrm>
          <a:prstGeom prst="rect">
            <a:avLst/>
          </a:prstGeom>
          <a:solidFill>
            <a:srgbClr val="FFFFFF"/>
          </a:solidFill>
          <a:ln>
            <a:solidFill>
              <a:schemeClr val="accent3">
                <a:lumOff val="10616"/>
              </a:schemeClr>
            </a:solidFill>
            <a:miter/>
          </a:ln>
          <a:effectLst>
            <a:outerShdw blurRad="63500" dist="12700" dir="5400000" rotWithShape="0">
              <a:srgbClr val="404040">
                <a:alpha val="40000"/>
              </a:srgbClr>
            </a:outerShdw>
          </a:effectLst>
        </p:spPr>
        <p:txBody>
          <a:bodyPr lIns="45719" rIns="45719" anchor="ctr"/>
          <a:lstStyle/>
          <a:p>
            <a:pPr>
              <a:defRPr sz="1500"/>
            </a:pPr>
            <a:endParaRPr/>
          </a:p>
        </p:txBody>
      </p:sp>
      <p:grpSp>
        <p:nvGrpSpPr>
          <p:cNvPr id="335" name="TextBox 6"/>
          <p:cNvGrpSpPr/>
          <p:nvPr/>
        </p:nvGrpSpPr>
        <p:grpSpPr>
          <a:xfrm>
            <a:off x="1084519" y="-4492"/>
            <a:ext cx="8821483" cy="932847"/>
            <a:chOff x="-1" y="-1"/>
            <a:chExt cx="8821481" cy="932846"/>
          </a:xfrm>
        </p:grpSpPr>
        <p:sp>
          <p:nvSpPr>
            <p:cNvPr id="333" name="Rectangle"/>
            <p:cNvSpPr/>
            <p:nvPr/>
          </p:nvSpPr>
          <p:spPr>
            <a:xfrm>
              <a:off x="-1" y="-1"/>
              <a:ext cx="8821481" cy="932846"/>
            </a:xfrm>
            <a:prstGeom prst="rect">
              <a:avLst/>
            </a:prstGeom>
            <a:solidFill>
              <a:srgbClr val="548235"/>
            </a:solidFill>
            <a:ln w="12700" cap="flat">
              <a:noFill/>
              <a:miter lim="400000"/>
            </a:ln>
            <a:effectLst/>
          </p:spPr>
          <p:txBody>
            <a:bodyPr wrap="square" lIns="45719" tIns="45719" rIns="45719" bIns="45719" numCol="1" anchor="ctr">
              <a:noAutofit/>
            </a:bodyPr>
            <a:lstStyle/>
            <a:p>
              <a:pPr algn="ctr">
                <a:defRPr sz="3600">
                  <a:solidFill>
                    <a:srgbClr val="FFFFFF"/>
                  </a:solidFill>
                  <a:latin typeface="Century Gothic"/>
                  <a:ea typeface="Century Gothic"/>
                  <a:cs typeface="Century Gothic"/>
                  <a:sym typeface="Century Gothic"/>
                </a:defRPr>
              </a:pPr>
              <a:endParaRPr/>
            </a:p>
          </p:txBody>
        </p:sp>
        <p:sp>
          <p:nvSpPr>
            <p:cNvPr id="334" name="HOW WAS BOF HELPDESK IMPLEMENTED ?"/>
            <p:cNvSpPr/>
            <p:nvPr/>
          </p:nvSpPr>
          <p:spPr>
            <a:xfrm>
              <a:off x="-1" y="143258"/>
              <a:ext cx="8821481" cy="64632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3600">
                  <a:solidFill>
                    <a:srgbClr val="FFFFFF"/>
                  </a:solidFill>
                  <a:latin typeface="Century Gothic"/>
                  <a:ea typeface="Century Gothic"/>
                  <a:cs typeface="Century Gothic"/>
                  <a:sym typeface="Century Gothic"/>
                </a:defRPr>
              </a:lvl1pPr>
            </a:lstStyle>
            <a:p>
              <a:r>
                <a:rPr lang="en-US" b="1" dirty="0"/>
                <a:t>PREAMBLE…/5</a:t>
              </a:r>
            </a:p>
          </p:txBody>
        </p:sp>
      </p:grpSp>
      <p:pic>
        <p:nvPicPr>
          <p:cNvPr id="336" name="Picture 14" descr="Picture 14"/>
          <p:cNvPicPr>
            <a:picLocks noChangeAspect="1"/>
          </p:cNvPicPr>
          <p:nvPr/>
        </p:nvPicPr>
        <p:blipFill>
          <a:blip r:embed="rId3" cstate="print"/>
          <a:stretch>
            <a:fillRect/>
          </a:stretch>
        </p:blipFill>
        <p:spPr>
          <a:xfrm>
            <a:off x="47466" y="4935"/>
            <a:ext cx="1094792" cy="935666"/>
          </a:xfrm>
          <a:prstGeom prst="rect">
            <a:avLst/>
          </a:prstGeom>
          <a:ln w="12700">
            <a:miter lim="400000"/>
          </a:ln>
        </p:spPr>
      </p:pic>
      <p:sp>
        <p:nvSpPr>
          <p:cNvPr id="341" name="Slide Number Placeholder 1"/>
          <p:cNvSpPr>
            <a:spLocks noGrp="1"/>
          </p:cNvSpPr>
          <p:nvPr>
            <p:ph type="sldNum" sz="quarter" idx="2"/>
          </p:nvPr>
        </p:nvSpPr>
        <p:spPr>
          <a:xfrm>
            <a:off x="9552646" y="6404294"/>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6</a:t>
            </a:fld>
            <a:endParaRPr/>
          </a:p>
        </p:txBody>
      </p:sp>
      <p:sp>
        <p:nvSpPr>
          <p:cNvPr id="11" name="Rectangle 3"/>
          <p:cNvSpPr txBox="1">
            <a:spLocks noChangeArrowheads="1"/>
          </p:cNvSpPr>
          <p:nvPr/>
        </p:nvSpPr>
        <p:spPr>
          <a:xfrm>
            <a:off x="457199" y="1165542"/>
            <a:ext cx="9193417" cy="5174584"/>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1200"/>
              </a:spcAft>
              <a:buClr>
                <a:srgbClr val="0BD0D9"/>
              </a:buClr>
              <a:buSzPct val="95000"/>
              <a:buFont typeface="Wingdings 2" pitchFamily="18" charset="2"/>
              <a:buNone/>
              <a:tabLst/>
              <a:defRPr/>
            </a:pPr>
            <a:r>
              <a:rPr kumimoji="0" lang="en-US" sz="2400" b="1" i="0" u="none" strike="noStrike" kern="1200" cap="none" spc="0" normalizeH="0" baseline="0" noProof="0" dirty="0">
                <a:ln>
                  <a:noFill/>
                </a:ln>
                <a:solidFill>
                  <a:sysClr val="windowText" lastClr="000000"/>
                </a:solidFill>
                <a:effectLst/>
                <a:uLnTx/>
                <a:uFillTx/>
                <a:latin typeface="Century Gothic" charset="0"/>
                <a:ea typeface="Century Gothic" charset="0"/>
                <a:cs typeface="Century Gothic" charset="0"/>
              </a:rPr>
              <a:t>COMPONENTS OF AVIATION ROAD MAP CONT’D</a:t>
            </a:r>
          </a:p>
          <a:p>
            <a:pPr marL="285750" indent="-285750" algn="just">
              <a:spcAft>
                <a:spcPts val="600"/>
              </a:spcAft>
              <a:buFont typeface="Wingdings" pitchFamily="2" charset="2"/>
              <a:buChar char="§"/>
            </a:pPr>
            <a:r>
              <a:rPr lang="en-GB" dirty="0">
                <a:latin typeface="Century Gothic" panose="020B0502020202020204" pitchFamily="34" charset="0"/>
                <a:cs typeface="Arial" pitchFamily="34" charset="0"/>
              </a:rPr>
              <a:t>Upgrade of AIB to a Multi -modal Accident Investigation Agency – National Transport Accident Investigation Board </a:t>
            </a:r>
            <a:r>
              <a:rPr lang="en-GB" b="1" dirty="0">
                <a:latin typeface="Century Gothic" panose="020B0502020202020204" pitchFamily="34" charset="0"/>
                <a:cs typeface="Arial" pitchFamily="34" charset="0"/>
              </a:rPr>
              <a:t>(NTAIB).</a:t>
            </a:r>
          </a:p>
          <a:p>
            <a:pPr marL="285750" indent="-285750" algn="just">
              <a:spcAft>
                <a:spcPts val="600"/>
              </a:spcAft>
              <a:buFont typeface="Wingdings" pitchFamily="2" charset="2"/>
              <a:buChar char="§"/>
            </a:pPr>
            <a:r>
              <a:rPr lang="en-GB" dirty="0">
                <a:latin typeface="Century Gothic" panose="020B0502020202020204" pitchFamily="34" charset="0"/>
                <a:cs typeface="Arial" pitchFamily="34" charset="0"/>
              </a:rPr>
              <a:t>Establishment of a Search and Rescue System</a:t>
            </a:r>
          </a:p>
          <a:p>
            <a:pPr algn="just">
              <a:buFont typeface="Wingdings" panose="05000000000000000000" pitchFamily="2" charset="2"/>
              <a:buChar char="q"/>
            </a:pPr>
            <a:endParaRPr lang="en-US" dirty="0">
              <a:latin typeface="Century Gothic" panose="020B0502020202020204" pitchFamily="34" charset="0"/>
            </a:endParaRPr>
          </a:p>
        </p:txBody>
      </p:sp>
    </p:spTree>
    <p:extLst>
      <p:ext uri="{BB962C8B-B14F-4D97-AF65-F5344CB8AC3E}">
        <p14:creationId xmlns:p14="http://schemas.microsoft.com/office/powerpoint/2010/main" val="3341400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Box 8"/>
          <p:cNvSpPr/>
          <p:nvPr/>
        </p:nvSpPr>
        <p:spPr>
          <a:xfrm>
            <a:off x="1170432" y="2878653"/>
            <a:ext cx="7829378" cy="95410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2400">
                <a:latin typeface="Century Gothic"/>
                <a:ea typeface="Century Gothic"/>
                <a:cs typeface="Century Gothic"/>
                <a:sym typeface="Century Gothic"/>
              </a:defRPr>
            </a:pPr>
            <a:r>
              <a:rPr lang="en-GB" sz="3200" dirty="0"/>
              <a:t>STATUS OF THE ROAD MAP</a:t>
            </a:r>
            <a:r>
              <a:rPr lang="en-US" sz="3200" dirty="0"/>
              <a:t>:</a:t>
            </a:r>
          </a:p>
          <a:p>
            <a:pPr algn="r">
              <a:defRPr sz="2400">
                <a:latin typeface="Century Gothic"/>
                <a:ea typeface="Century Gothic"/>
                <a:cs typeface="Century Gothic"/>
                <a:sym typeface="Century Gothic"/>
              </a:defRPr>
            </a:pPr>
            <a:r>
              <a:rPr lang="en-US" b="1" dirty="0"/>
              <a:t> </a:t>
            </a:r>
            <a:endParaRPr b="1" dirty="0"/>
          </a:p>
        </p:txBody>
      </p:sp>
      <p:sp>
        <p:nvSpPr>
          <p:cNvPr id="132" name="Straight Connector 2"/>
          <p:cNvSpPr/>
          <p:nvPr/>
        </p:nvSpPr>
        <p:spPr>
          <a:xfrm>
            <a:off x="804763" y="3665734"/>
            <a:ext cx="8749511" cy="1"/>
          </a:xfrm>
          <a:prstGeom prst="line">
            <a:avLst/>
          </a:prstGeom>
          <a:ln w="31750">
            <a:solidFill>
              <a:srgbClr val="118653"/>
            </a:solidFill>
            <a:miter/>
          </a:ln>
        </p:spPr>
        <p:txBody>
          <a:bodyPr lIns="45719" rIns="45719"/>
          <a:lstStyle/>
          <a:p>
            <a:endParaRPr/>
          </a:p>
        </p:txBody>
      </p:sp>
      <p:sp>
        <p:nvSpPr>
          <p:cNvPr id="133" name="Rectangle 10"/>
          <p:cNvSpPr/>
          <p:nvPr/>
        </p:nvSpPr>
        <p:spPr>
          <a:xfrm>
            <a:off x="9019264" y="2878653"/>
            <a:ext cx="880792" cy="812710"/>
          </a:xfrm>
          <a:prstGeom prst="rect">
            <a:avLst/>
          </a:prstGeom>
          <a:solidFill>
            <a:srgbClr val="118653"/>
          </a:solidFill>
          <a:ln w="12700">
            <a:solidFill>
              <a:srgbClr val="118653"/>
            </a:solidFill>
            <a:miter/>
          </a:ln>
        </p:spPr>
        <p:txBody>
          <a:bodyPr lIns="45719" rIns="45719" anchor="ctr"/>
          <a:lstStyle/>
          <a:p>
            <a:pPr algn="ctr">
              <a:defRPr>
                <a:solidFill>
                  <a:srgbClr val="FFFFFF"/>
                </a:solidFill>
              </a:defRPr>
            </a:pPr>
            <a:endParaRPr/>
          </a:p>
        </p:txBody>
      </p:sp>
      <p:sp>
        <p:nvSpPr>
          <p:cNvPr id="134" name="Slide Number Placeholder 11"/>
          <p:cNvSpPr>
            <a:spLocks noGrp="1"/>
          </p:cNvSpPr>
          <p:nvPr>
            <p:ph type="sldNum" sz="quarter" idx="2"/>
          </p:nvPr>
        </p:nvSpPr>
        <p:spPr>
          <a:xfrm>
            <a:off x="8975417" y="6406892"/>
            <a:ext cx="181814" cy="239929"/>
          </a:xfrm>
          <a:prstGeom prst="rect">
            <a:avLst/>
          </a:prstGeom>
          <a:extLst>
            <a:ext uri="{C572A759-6A51-4108-AA02-DFA0A04FC94B}">
              <ma14:wrappingTextBoxFlag xmlns:ma14="http://schemas.microsoft.com/office/mac/drawingml/2011/main" xmlns="" val="1"/>
            </a:ext>
          </a:extLst>
        </p:spPr>
        <p:txBody>
          <a:bodyPr/>
          <a:lstStyle>
            <a:lvl1pPr>
              <a:defRPr sz="1100">
                <a:solidFill>
                  <a:srgbClr val="000000"/>
                </a:solidFill>
                <a:latin typeface="Helvetica Neue"/>
                <a:ea typeface="Helvetica Neue"/>
                <a:cs typeface="Helvetica Neue"/>
                <a:sym typeface="Helvetica Neue"/>
              </a:defRPr>
            </a:lvl1pPr>
          </a:lstStyle>
          <a:p>
            <a:fld id="{86CB4B4D-7CA3-9044-876B-883B54F8677D}" type="slidenum">
              <a:rPr/>
              <a:pPr/>
              <a:t>7</a:t>
            </a:fld>
            <a:endParaRPr/>
          </a:p>
        </p:txBody>
      </p:sp>
    </p:spTree>
    <p:extLst>
      <p:ext uri="{BB962C8B-B14F-4D97-AF65-F5344CB8AC3E}">
        <p14:creationId xmlns:p14="http://schemas.microsoft.com/office/powerpoint/2010/main" val="392070944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ctangle 10"/>
          <p:cNvSpPr/>
          <p:nvPr/>
        </p:nvSpPr>
        <p:spPr>
          <a:xfrm>
            <a:off x="359228" y="1002633"/>
            <a:ext cx="9193417" cy="5657039"/>
          </a:xfrm>
          <a:prstGeom prst="rect">
            <a:avLst/>
          </a:prstGeom>
          <a:solidFill>
            <a:srgbClr val="FFFFFF"/>
          </a:solidFill>
          <a:ln>
            <a:solidFill>
              <a:schemeClr val="accent3">
                <a:lumOff val="10616"/>
              </a:schemeClr>
            </a:solidFill>
            <a:miter/>
          </a:ln>
          <a:effectLst>
            <a:outerShdw blurRad="63500" dist="12700" dir="5400000" rotWithShape="0">
              <a:srgbClr val="404040">
                <a:alpha val="40000"/>
              </a:srgbClr>
            </a:outerShdw>
          </a:effectLst>
        </p:spPr>
        <p:txBody>
          <a:bodyPr lIns="45719" rIns="45719" anchor="ctr"/>
          <a:lstStyle/>
          <a:p>
            <a:pPr>
              <a:defRPr sz="1500"/>
            </a:pPr>
            <a:endParaRPr/>
          </a:p>
        </p:txBody>
      </p:sp>
      <p:grpSp>
        <p:nvGrpSpPr>
          <p:cNvPr id="335" name="TextBox 6"/>
          <p:cNvGrpSpPr/>
          <p:nvPr/>
        </p:nvGrpSpPr>
        <p:grpSpPr>
          <a:xfrm>
            <a:off x="1084519" y="-4492"/>
            <a:ext cx="8821483" cy="932847"/>
            <a:chOff x="-1" y="-1"/>
            <a:chExt cx="8821481" cy="932846"/>
          </a:xfrm>
        </p:grpSpPr>
        <p:sp>
          <p:nvSpPr>
            <p:cNvPr id="333" name="Rectangle"/>
            <p:cNvSpPr/>
            <p:nvPr/>
          </p:nvSpPr>
          <p:spPr>
            <a:xfrm>
              <a:off x="-1" y="-1"/>
              <a:ext cx="8821481" cy="932846"/>
            </a:xfrm>
            <a:prstGeom prst="rect">
              <a:avLst/>
            </a:prstGeom>
            <a:solidFill>
              <a:srgbClr val="548235"/>
            </a:solidFill>
            <a:ln w="12700" cap="flat">
              <a:noFill/>
              <a:miter lim="400000"/>
            </a:ln>
            <a:effectLst/>
          </p:spPr>
          <p:txBody>
            <a:bodyPr wrap="square" lIns="45719" tIns="45719" rIns="45719" bIns="45719" numCol="1" anchor="ctr">
              <a:noAutofit/>
            </a:bodyPr>
            <a:lstStyle/>
            <a:p>
              <a:pPr algn="ctr">
                <a:defRPr sz="3600">
                  <a:solidFill>
                    <a:srgbClr val="FFFFFF"/>
                  </a:solidFill>
                  <a:latin typeface="Century Gothic"/>
                  <a:ea typeface="Century Gothic"/>
                  <a:cs typeface="Century Gothic"/>
                  <a:sym typeface="Century Gothic"/>
                </a:defRPr>
              </a:pPr>
              <a:endParaRPr dirty="0"/>
            </a:p>
          </p:txBody>
        </p:sp>
        <p:sp>
          <p:nvSpPr>
            <p:cNvPr id="334" name="HOW WAS BOF HELPDESK IMPLEMENTED ?"/>
            <p:cNvSpPr/>
            <p:nvPr/>
          </p:nvSpPr>
          <p:spPr>
            <a:xfrm>
              <a:off x="-1" y="174036"/>
              <a:ext cx="8821481" cy="58477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3600">
                  <a:solidFill>
                    <a:srgbClr val="FFFFFF"/>
                  </a:solidFill>
                  <a:latin typeface="Century Gothic"/>
                  <a:ea typeface="Century Gothic"/>
                  <a:cs typeface="Century Gothic"/>
                  <a:sym typeface="Century Gothic"/>
                </a:defRPr>
              </a:lvl1pPr>
            </a:lstStyle>
            <a:p>
              <a:r>
                <a:rPr lang="en-US" sz="3200" b="1" dirty="0"/>
                <a:t>STATUS OF THE ROAD MAP/PPP PROJECTS</a:t>
              </a:r>
            </a:p>
          </p:txBody>
        </p:sp>
      </p:grpSp>
      <p:pic>
        <p:nvPicPr>
          <p:cNvPr id="336" name="Picture 14" descr="Picture 14"/>
          <p:cNvPicPr>
            <a:picLocks noChangeAspect="1"/>
          </p:cNvPicPr>
          <p:nvPr/>
        </p:nvPicPr>
        <p:blipFill>
          <a:blip r:embed="rId3" cstate="print"/>
          <a:stretch>
            <a:fillRect/>
          </a:stretch>
        </p:blipFill>
        <p:spPr>
          <a:xfrm>
            <a:off x="47466" y="4935"/>
            <a:ext cx="1094792" cy="935666"/>
          </a:xfrm>
          <a:prstGeom prst="rect">
            <a:avLst/>
          </a:prstGeom>
          <a:ln w="12700">
            <a:miter lim="400000"/>
          </a:ln>
        </p:spPr>
      </p:pic>
      <p:sp>
        <p:nvSpPr>
          <p:cNvPr id="341" name="Slide Number Placeholder 1"/>
          <p:cNvSpPr>
            <a:spLocks noGrp="1"/>
          </p:cNvSpPr>
          <p:nvPr>
            <p:ph type="sldNum" sz="quarter" idx="2"/>
          </p:nvPr>
        </p:nvSpPr>
        <p:spPr>
          <a:xfrm>
            <a:off x="9552646" y="6404294"/>
            <a:ext cx="26398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8</a:t>
            </a:fld>
            <a:endParaRPr/>
          </a:p>
        </p:txBody>
      </p:sp>
      <p:sp>
        <p:nvSpPr>
          <p:cNvPr id="11" name="Rectangle 3"/>
          <p:cNvSpPr txBox="1">
            <a:spLocks noChangeArrowheads="1"/>
          </p:cNvSpPr>
          <p:nvPr/>
        </p:nvSpPr>
        <p:spPr>
          <a:xfrm>
            <a:off x="353355" y="1165542"/>
            <a:ext cx="9193417" cy="5568408"/>
          </a:xfrm>
          <a:prstGeom prst="rect">
            <a:avLst/>
          </a:prstGeom>
        </p:spPr>
        <p:txBody>
          <a:bodyPr vert="horz">
            <a:normAutofit fontScale="700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0838" indent="-351065">
              <a:spcBef>
                <a:spcPts val="600"/>
              </a:spcBef>
              <a:buNone/>
            </a:pPr>
            <a:r>
              <a:rPr lang="en-US" sz="4000" b="1" dirty="0">
                <a:solidFill>
                  <a:srgbClr val="000000"/>
                </a:solidFill>
                <a:uFill>
                  <a:solidFill>
                    <a:srgbClr val="000000"/>
                  </a:solidFill>
                </a:uFill>
                <a:latin typeface="Century Gothic" panose="020B0502020202020204" pitchFamily="34" charset="0"/>
                <a:sym typeface="Century Gothic"/>
              </a:rPr>
              <a:t>CONCESSION OF AIRPORTS</a:t>
            </a:r>
          </a:p>
          <a:p>
            <a:pPr algn="just">
              <a:spcBef>
                <a:spcPts val="600"/>
              </a:spcBef>
              <a:buFont typeface="Wingdings" panose="05000000000000000000" pitchFamily="2" charset="2"/>
              <a:buChar char="ü"/>
            </a:pPr>
            <a:r>
              <a:rPr lang="en-GB" sz="2300" dirty="0">
                <a:latin typeface="Century Gothic" panose="020B0502020202020204" pitchFamily="34" charset="0"/>
              </a:rPr>
              <a:t>The concession of the four (4) major international airports will help fast-track their upgrade, enhance their operational efficiency, profitability and reposition them to operate competitively. </a:t>
            </a:r>
          </a:p>
          <a:p>
            <a:pPr algn="just">
              <a:spcBef>
                <a:spcPts val="600"/>
              </a:spcBef>
              <a:buFont typeface="Wingdings" panose="05000000000000000000" pitchFamily="2" charset="2"/>
              <a:buChar char="ü"/>
            </a:pPr>
            <a:endParaRPr lang="en-GB" sz="3400" dirty="0">
              <a:latin typeface="Century Gothic" panose="020B0502020202020204" pitchFamily="34" charset="0"/>
            </a:endParaRPr>
          </a:p>
          <a:p>
            <a:pPr algn="just">
              <a:spcBef>
                <a:spcPts val="600"/>
              </a:spcBef>
              <a:buFont typeface="Wingdings" panose="05000000000000000000" pitchFamily="2" charset="2"/>
              <a:buChar char="ü"/>
            </a:pPr>
            <a:r>
              <a:rPr lang="en-GB" sz="2300" dirty="0">
                <a:latin typeface="Century Gothic" panose="020B0502020202020204" pitchFamily="34" charset="0"/>
              </a:rPr>
              <a:t>The project is being structured as a Terminal Concession under a Public Private  Partnership (PPP) arrangement between the Government and the Private Sector where the private investor will be required to upgrade, manage and operate the airport terminals over the concession period.</a:t>
            </a:r>
          </a:p>
          <a:p>
            <a:pPr marL="0" indent="0" algn="just">
              <a:spcBef>
                <a:spcPts val="600"/>
              </a:spcBef>
              <a:buNone/>
            </a:pPr>
            <a:endParaRPr lang="en-GB" sz="2900" dirty="0">
              <a:latin typeface="Century Gothic" panose="020B0502020202020204" pitchFamily="34" charset="0"/>
            </a:endParaRPr>
          </a:p>
          <a:p>
            <a:pPr>
              <a:spcBef>
                <a:spcPts val="600"/>
              </a:spcBef>
              <a:buFont typeface="Wingdings" panose="05000000000000000000" pitchFamily="2" charset="2"/>
              <a:buChar char="ü"/>
            </a:pPr>
            <a:r>
              <a:rPr lang="en-US" sz="2400" b="1" dirty="0">
                <a:solidFill>
                  <a:srgbClr val="000000"/>
                </a:solidFill>
                <a:uFill>
                  <a:solidFill>
                    <a:srgbClr val="000000"/>
                  </a:solidFill>
                </a:uFill>
                <a:latin typeface="Century Gothic" panose="020B0502020202020204" pitchFamily="34" charset="0"/>
                <a:sym typeface="Century Gothic"/>
              </a:rPr>
              <a:t>Airports to be Concessioned are as follows:</a:t>
            </a:r>
          </a:p>
          <a:p>
            <a:pPr algn="just">
              <a:spcBef>
                <a:spcPts val="600"/>
              </a:spcBef>
              <a:buFontTx/>
              <a:buChar char="-"/>
            </a:pPr>
            <a:r>
              <a:rPr lang="en-GB" sz="2000" dirty="0">
                <a:latin typeface="Century Gothic" panose="020B0502020202020204" pitchFamily="34" charset="0"/>
              </a:rPr>
              <a:t>Murtala Muhammed International Airport (MMIA) Lagos: International and Cargo Terminals; </a:t>
            </a:r>
          </a:p>
          <a:p>
            <a:pPr algn="just">
              <a:spcBef>
                <a:spcPts val="600"/>
              </a:spcBef>
              <a:buFontTx/>
              <a:buChar char="-"/>
            </a:pPr>
            <a:r>
              <a:rPr lang="en-GB" sz="2000" dirty="0">
                <a:latin typeface="Century Gothic" panose="020B0502020202020204" pitchFamily="34" charset="0"/>
              </a:rPr>
              <a:t>Nnamdi Azikiwe International Airport (NAIA), Abuja: International, Domestic and Cargo Terminals </a:t>
            </a:r>
          </a:p>
          <a:p>
            <a:pPr algn="just">
              <a:spcBef>
                <a:spcPts val="600"/>
              </a:spcBef>
              <a:buFontTx/>
              <a:buChar char="-"/>
            </a:pPr>
            <a:r>
              <a:rPr lang="en-GB" sz="2000" dirty="0">
                <a:latin typeface="Century Gothic" panose="020B0502020202020204" pitchFamily="34" charset="0"/>
              </a:rPr>
              <a:t>Port Harcourt International Airport (PHIA), Port Harcourt: International, Domestic and Cargo Terminals. </a:t>
            </a:r>
          </a:p>
          <a:p>
            <a:pPr algn="just">
              <a:spcBef>
                <a:spcPts val="600"/>
              </a:spcBef>
              <a:buFontTx/>
              <a:buChar char="-"/>
            </a:pPr>
            <a:r>
              <a:rPr lang="en-GB" sz="2000" dirty="0">
                <a:latin typeface="Century Gothic" panose="020B0502020202020204" pitchFamily="34" charset="0"/>
              </a:rPr>
              <a:t>Mallam Aminu Kano International Airport (MAKIA), Kano. International, Domestic and Cargo Terminals</a:t>
            </a:r>
            <a:endParaRPr lang="en-US" sz="3400" dirty="0">
              <a:solidFill>
                <a:srgbClr val="000000"/>
              </a:solidFill>
              <a:uFill>
                <a:solidFill>
                  <a:srgbClr val="000000"/>
                </a:solidFill>
              </a:uFill>
              <a:latin typeface="Century Gothic" panose="020B0502020202020204" pitchFamily="34" charset="0"/>
              <a:sym typeface="Century Gothic"/>
            </a:endParaRPr>
          </a:p>
          <a:p>
            <a:pPr algn="just">
              <a:spcBef>
                <a:spcPts val="600"/>
              </a:spcBef>
              <a:buFontTx/>
              <a:buChar char="-"/>
            </a:pPr>
            <a:endParaRPr lang="en-US" sz="1700" dirty="0">
              <a:solidFill>
                <a:srgbClr val="000000"/>
              </a:solidFill>
              <a:uFill>
                <a:solidFill>
                  <a:srgbClr val="000000"/>
                </a:solidFill>
              </a:uFill>
              <a:latin typeface="Century Gothic" panose="020B0502020202020204" pitchFamily="34" charset="0"/>
              <a:sym typeface="Century Gothic"/>
            </a:endParaRPr>
          </a:p>
          <a:p>
            <a:pPr marL="0" indent="0" algn="just">
              <a:spcBef>
                <a:spcPts val="600"/>
              </a:spcBef>
              <a:buNone/>
            </a:pPr>
            <a:r>
              <a:rPr lang="en-GB" sz="2300" b="1" dirty="0">
                <a:latin typeface="Century Gothic" panose="020B0502020202020204" pitchFamily="34" charset="0"/>
              </a:rPr>
              <a:t>STATUS:</a:t>
            </a:r>
            <a:r>
              <a:rPr lang="en-GB" sz="2300" dirty="0">
                <a:latin typeface="Century Gothic" panose="020B0502020202020204" pitchFamily="34" charset="0"/>
              </a:rPr>
              <a:t> Project Development Phase completed with the development of the Outline Business Case (OBC) and subsequent issuance of compliance certificate by the Infrastructure Concession Regulatory Commission (ICRC).</a:t>
            </a:r>
          </a:p>
          <a:p>
            <a:pPr marL="0" indent="0" algn="just">
              <a:spcBef>
                <a:spcPts val="600"/>
              </a:spcBef>
              <a:buNone/>
            </a:pPr>
            <a:endParaRPr lang="en-US" sz="2300" dirty="0">
              <a:solidFill>
                <a:srgbClr val="000000"/>
              </a:solidFill>
              <a:uFill>
                <a:solidFill>
                  <a:srgbClr val="000000"/>
                </a:solidFill>
              </a:uFill>
              <a:latin typeface="Century Gothic" panose="020B0502020202020204" pitchFamily="34" charset="0"/>
              <a:sym typeface="Century Gothic"/>
            </a:endParaRPr>
          </a:p>
          <a:p>
            <a:pPr marL="270838" indent="-351065">
              <a:spcBef>
                <a:spcPts val="600"/>
              </a:spcBef>
              <a:buNone/>
            </a:pPr>
            <a:r>
              <a:rPr lang="en-GB" sz="2300" b="1" dirty="0">
                <a:latin typeface="Century Gothic" panose="020B0502020202020204" pitchFamily="34" charset="0"/>
              </a:rPr>
              <a:t>NEXT STEP:</a:t>
            </a:r>
            <a:r>
              <a:rPr lang="en-GB" sz="2300" dirty="0">
                <a:latin typeface="Century Gothic" panose="020B0502020202020204" pitchFamily="34" charset="0"/>
              </a:rPr>
              <a:t> Placement of Request for Qualification (RFQ) in local and International media</a:t>
            </a:r>
            <a:endParaRPr lang="en-US" sz="2300" dirty="0">
              <a:solidFill>
                <a:srgbClr val="000000"/>
              </a:solidFill>
              <a:uFill>
                <a:solidFill>
                  <a:srgbClr val="000000"/>
                </a:solidFill>
              </a:uFill>
              <a:latin typeface="Century Gothic" panose="020B0502020202020204" pitchFamily="34" charset="0"/>
              <a:sym typeface="Century Gothic"/>
            </a:endParaRPr>
          </a:p>
          <a:p>
            <a:pPr marL="270838" indent="-351065">
              <a:spcBef>
                <a:spcPts val="600"/>
              </a:spcBef>
              <a:buNone/>
            </a:pPr>
            <a:endParaRPr lang="en-US" sz="3000" b="1" dirty="0">
              <a:solidFill>
                <a:srgbClr val="000000"/>
              </a:solidFill>
              <a:uFill>
                <a:solidFill>
                  <a:srgbClr val="000000"/>
                </a:solidFill>
              </a:uFill>
              <a:latin typeface="Century Gothic" panose="020B0502020202020204" pitchFamily="34" charset="0"/>
              <a:sym typeface="Century Gothic"/>
            </a:endParaRPr>
          </a:p>
          <a:p>
            <a:pPr marL="270838" indent="-351065">
              <a:spcBef>
                <a:spcPts val="600"/>
              </a:spcBef>
              <a:buNone/>
            </a:pPr>
            <a:endParaRPr lang="en-US" b="1" dirty="0">
              <a:latin typeface="Century Gothic" panose="020B0502020202020204" pitchFamily="34" charset="0"/>
            </a:endParaRPr>
          </a:p>
        </p:txBody>
      </p:sp>
    </p:spTree>
    <p:extLst>
      <p:ext uri="{BB962C8B-B14F-4D97-AF65-F5344CB8AC3E}">
        <p14:creationId xmlns:p14="http://schemas.microsoft.com/office/powerpoint/2010/main" val="327530628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ctangle 10"/>
          <p:cNvSpPr/>
          <p:nvPr/>
        </p:nvSpPr>
        <p:spPr>
          <a:xfrm>
            <a:off x="95244" y="1091141"/>
            <a:ext cx="9721384" cy="5657039"/>
          </a:xfrm>
          <a:prstGeom prst="rect">
            <a:avLst/>
          </a:prstGeom>
          <a:solidFill>
            <a:srgbClr val="FFFFFF"/>
          </a:solidFill>
          <a:ln>
            <a:solidFill>
              <a:schemeClr val="accent3">
                <a:lumOff val="10616"/>
              </a:schemeClr>
            </a:solidFill>
            <a:miter/>
          </a:ln>
          <a:effectLst>
            <a:outerShdw blurRad="63500" dist="12700" dir="5400000" rotWithShape="0">
              <a:srgbClr val="404040">
                <a:alpha val="40000"/>
              </a:srgbClr>
            </a:outerShdw>
          </a:effectLst>
        </p:spPr>
        <p:txBody>
          <a:bodyPr lIns="45719" rIns="45719" anchor="ctr"/>
          <a:lstStyle/>
          <a:p>
            <a:pPr>
              <a:defRPr sz="1500"/>
            </a:pPr>
            <a:endParaRPr/>
          </a:p>
        </p:txBody>
      </p:sp>
      <p:grpSp>
        <p:nvGrpSpPr>
          <p:cNvPr id="335" name="TextBox 6"/>
          <p:cNvGrpSpPr/>
          <p:nvPr/>
        </p:nvGrpSpPr>
        <p:grpSpPr>
          <a:xfrm>
            <a:off x="1037051" y="-2275"/>
            <a:ext cx="8868951" cy="932847"/>
            <a:chOff x="-47469" y="2216"/>
            <a:chExt cx="8868949" cy="932846"/>
          </a:xfrm>
        </p:grpSpPr>
        <p:sp>
          <p:nvSpPr>
            <p:cNvPr id="333" name="Rectangle"/>
            <p:cNvSpPr/>
            <p:nvPr/>
          </p:nvSpPr>
          <p:spPr>
            <a:xfrm>
              <a:off x="-47469" y="2216"/>
              <a:ext cx="8821481" cy="932846"/>
            </a:xfrm>
            <a:prstGeom prst="rect">
              <a:avLst/>
            </a:prstGeom>
            <a:solidFill>
              <a:srgbClr val="548235"/>
            </a:solidFill>
            <a:ln w="12700" cap="flat">
              <a:noFill/>
              <a:miter lim="400000"/>
            </a:ln>
            <a:effectLst/>
          </p:spPr>
          <p:txBody>
            <a:bodyPr wrap="square" lIns="45719" tIns="45719" rIns="45719" bIns="45719" numCol="1" anchor="ctr">
              <a:noAutofit/>
            </a:bodyPr>
            <a:lstStyle/>
            <a:p>
              <a:pPr algn="ctr">
                <a:defRPr sz="3600">
                  <a:solidFill>
                    <a:srgbClr val="FFFFFF"/>
                  </a:solidFill>
                  <a:latin typeface="Century Gothic"/>
                  <a:ea typeface="Century Gothic"/>
                  <a:cs typeface="Century Gothic"/>
                  <a:sym typeface="Century Gothic"/>
                </a:defRPr>
              </a:pPr>
              <a:endParaRPr dirty="0"/>
            </a:p>
          </p:txBody>
        </p:sp>
        <p:sp>
          <p:nvSpPr>
            <p:cNvPr id="334" name="HOW WAS BOF HELPDESK IMPLEMENTED ?"/>
            <p:cNvSpPr/>
            <p:nvPr/>
          </p:nvSpPr>
          <p:spPr>
            <a:xfrm>
              <a:off x="-1" y="174036"/>
              <a:ext cx="8821481" cy="5847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3600">
                  <a:solidFill>
                    <a:srgbClr val="FFFFFF"/>
                  </a:solidFill>
                  <a:latin typeface="Century Gothic"/>
                  <a:ea typeface="Century Gothic"/>
                  <a:cs typeface="Century Gothic"/>
                  <a:sym typeface="Century Gothic"/>
                </a:defRPr>
              </a:lvl1pPr>
            </a:lstStyle>
            <a:p>
              <a:r>
                <a:rPr lang="en-US" sz="3200" b="1" dirty="0"/>
                <a:t>SUB – NATIONAL LEVELS/COLLABORATION</a:t>
              </a:r>
            </a:p>
          </p:txBody>
        </p:sp>
      </p:grpSp>
      <p:pic>
        <p:nvPicPr>
          <p:cNvPr id="336" name="Picture 14" descr="Picture 14"/>
          <p:cNvPicPr>
            <a:picLocks noChangeAspect="1"/>
          </p:cNvPicPr>
          <p:nvPr/>
        </p:nvPicPr>
        <p:blipFill>
          <a:blip r:embed="rId3" cstate="print"/>
          <a:stretch>
            <a:fillRect/>
          </a:stretch>
        </p:blipFill>
        <p:spPr>
          <a:xfrm>
            <a:off x="47466" y="4935"/>
            <a:ext cx="1094792" cy="935666"/>
          </a:xfrm>
          <a:prstGeom prst="rect">
            <a:avLst/>
          </a:prstGeom>
          <a:ln w="12700">
            <a:miter lim="400000"/>
          </a:ln>
        </p:spPr>
      </p:pic>
      <p:sp>
        <p:nvSpPr>
          <p:cNvPr id="341" name="Slide Number Placeholder 1"/>
          <p:cNvSpPr>
            <a:spLocks noGrp="1"/>
          </p:cNvSpPr>
          <p:nvPr>
            <p:ph type="sldNum" sz="quarter" idx="2"/>
          </p:nvPr>
        </p:nvSpPr>
        <p:spPr>
          <a:xfrm>
            <a:off x="9552646" y="6404294"/>
            <a:ext cx="263982"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9</a:t>
            </a:fld>
            <a:endParaRPr/>
          </a:p>
        </p:txBody>
      </p:sp>
      <p:sp>
        <p:nvSpPr>
          <p:cNvPr id="11" name="Rectangle 3"/>
          <p:cNvSpPr txBox="1">
            <a:spLocks noChangeArrowheads="1"/>
          </p:cNvSpPr>
          <p:nvPr/>
        </p:nvSpPr>
        <p:spPr>
          <a:xfrm>
            <a:off x="353355" y="988770"/>
            <a:ext cx="9552645" cy="5174584"/>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0838" indent="-351065">
              <a:spcBef>
                <a:spcPts val="600"/>
              </a:spcBef>
              <a:buNone/>
            </a:pPr>
            <a:r>
              <a:rPr lang="en-US" sz="3600" b="1" dirty="0">
                <a:solidFill>
                  <a:srgbClr val="000000"/>
                </a:solidFill>
                <a:effectLst>
                  <a:outerShdw blurRad="38100" dist="38100" dir="2700000" algn="tl">
                    <a:srgbClr val="000000">
                      <a:alpha val="43137"/>
                    </a:srgbClr>
                  </a:outerShdw>
                </a:effectLst>
                <a:uFill>
                  <a:solidFill>
                    <a:srgbClr val="000000"/>
                  </a:solidFill>
                </a:uFill>
                <a:latin typeface="Century Gothic" panose="020B0502020202020204" pitchFamily="34" charset="0"/>
                <a:sym typeface="Century Gothic"/>
              </a:rPr>
              <a:t>Airport Concession</a:t>
            </a:r>
          </a:p>
          <a:p>
            <a:pPr marL="270838" indent="-351065">
              <a:spcBef>
                <a:spcPts val="600"/>
              </a:spcBef>
              <a:buNone/>
            </a:pPr>
            <a:endParaRPr lang="en-US" sz="3000" b="1" dirty="0">
              <a:solidFill>
                <a:srgbClr val="000000"/>
              </a:solidFill>
              <a:uFill>
                <a:solidFill>
                  <a:srgbClr val="000000"/>
                </a:solidFill>
              </a:uFill>
              <a:latin typeface="Century Gothic" panose="020B0502020202020204" pitchFamily="34" charset="0"/>
              <a:sym typeface="Century Gothic"/>
            </a:endParaRPr>
          </a:p>
        </p:txBody>
      </p:sp>
      <p:sp>
        <p:nvSpPr>
          <p:cNvPr id="2" name="TextBox 1">
            <a:extLst>
              <a:ext uri="{FF2B5EF4-FFF2-40B4-BE49-F238E27FC236}">
                <a16:creationId xmlns:a16="http://schemas.microsoft.com/office/drawing/2014/main" id="{927EE985-1677-40EE-9F0B-0C31E262FCD5}"/>
              </a:ext>
            </a:extLst>
          </p:cNvPr>
          <p:cNvSpPr txBox="1"/>
          <p:nvPr/>
        </p:nvSpPr>
        <p:spPr>
          <a:xfrm>
            <a:off x="6091228" y="2151728"/>
            <a:ext cx="3614057" cy="2554543"/>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000" i="0" u="none" strike="noStrike" cap="none" spc="0" normalizeH="0" baseline="0" dirty="0">
                <a:ln>
                  <a:noFill/>
                </a:ln>
                <a:solidFill>
                  <a:srgbClr val="000000"/>
                </a:solidFill>
                <a:effectLst>
                  <a:outerShdw blurRad="38100" dist="38100" dir="2700000" algn="tl">
                    <a:srgbClr val="000000">
                      <a:alpha val="43137"/>
                    </a:srgbClr>
                  </a:outerShdw>
                </a:effectLst>
                <a:uFillTx/>
                <a:latin typeface="Century Gothic" panose="020B0502020202020204" pitchFamily="34" charset="0"/>
                <a:sym typeface="Calibri"/>
              </a:rPr>
              <a:t>While the process of concession is on-going for the four (4) major </a:t>
            </a:r>
            <a:r>
              <a:rPr lang="en-GB" sz="2000" dirty="0">
                <a:effectLst>
                  <a:outerShdw blurRad="38100" dist="38100" dir="2700000" algn="tl">
                    <a:srgbClr val="000000">
                      <a:alpha val="43137"/>
                    </a:srgbClr>
                  </a:outerShdw>
                </a:effectLst>
                <a:latin typeface="Century Gothic" panose="020B0502020202020204" pitchFamily="34" charset="0"/>
              </a:rPr>
              <a:t>International Airports</a:t>
            </a:r>
            <a:r>
              <a:rPr lang="en-GB" sz="2000" b="1" dirty="0">
                <a:effectLst>
                  <a:outerShdw blurRad="38100" dist="38100" dir="2700000" algn="tl">
                    <a:srgbClr val="000000">
                      <a:alpha val="43137"/>
                    </a:srgbClr>
                  </a:outerShdw>
                </a:effectLst>
                <a:latin typeface="Century Gothic" panose="020B0502020202020204" pitchFamily="34" charset="0"/>
              </a:rPr>
              <a:t>, the State Governments can be part of a consortium to bid for these airports as well as other domestic airports.</a:t>
            </a:r>
            <a:endParaRPr kumimoji="0" lang="en-NG" sz="1800" i="0" u="none" strike="noStrike" cap="none" spc="0" normalizeH="0" baseline="0" dirty="0">
              <a:ln>
                <a:noFill/>
              </a:ln>
              <a:solidFill>
                <a:srgbClr val="000000"/>
              </a:solidFill>
              <a:effectLst>
                <a:outerShdw blurRad="38100" dist="38100" dir="2700000" algn="tl">
                  <a:srgbClr val="000000">
                    <a:alpha val="43137"/>
                  </a:srgbClr>
                </a:outerShdw>
              </a:effectLst>
              <a:uFillTx/>
              <a:latin typeface="Century Gothic" panose="020B0502020202020204" pitchFamily="34" charset="0"/>
              <a:sym typeface="Calibri"/>
            </a:endParaRPr>
          </a:p>
        </p:txBody>
      </p:sp>
      <p:pic>
        <p:nvPicPr>
          <p:cNvPr id="6146" name="Picture 2" descr="FAAN Staff Protests Nigerian Government's Move To Concession Airports - The  Trent">
            <a:extLst>
              <a:ext uri="{FF2B5EF4-FFF2-40B4-BE49-F238E27FC236}">
                <a16:creationId xmlns:a16="http://schemas.microsoft.com/office/drawing/2014/main" id="{ED358101-6C86-409C-B64D-74E41E0E3FE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353" y="1673365"/>
            <a:ext cx="5626533" cy="5000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61512"/>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9265</TotalTime>
  <Words>1826</Words>
  <Application>Microsoft Office PowerPoint</Application>
  <PresentationFormat>A4 Paper (210x297 mm)</PresentationFormat>
  <Paragraphs>163</Paragraphs>
  <Slides>20</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Calibri Light</vt:lpstr>
      <vt:lpstr>Century Gothic</vt:lpstr>
      <vt:lpstr>Helvetica Neue</vt:lpstr>
      <vt:lpstr>Helvetica Neue Light</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Alfred Okoh</dc:creator>
  <cp:lastModifiedBy>Adedipe, Kehinde</cp:lastModifiedBy>
  <cp:revision>72</cp:revision>
  <cp:lastPrinted>2021-04-20T17:55:15Z</cp:lastPrinted>
  <dcterms:modified xsi:type="dcterms:W3CDTF">2021-04-30T13:50:57Z</dcterms:modified>
</cp:coreProperties>
</file>